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Poppins Medium Bold" panose="020B0604020202020204" charset="0"/>
      <p:regular r:id="rId16"/>
    </p:embeddedFont>
    <p:embeddedFont>
      <p:font typeface="Poppins Bold" panose="020B0604020202020204" charset="0"/>
      <p:regular r:id="rId17"/>
    </p:embeddedFont>
    <p:embeddedFont>
      <p:font typeface="Avenir" panose="020B0604020202020204" charset="0"/>
      <p:regular r:id="rId18"/>
    </p:embeddedFont>
    <p:embeddedFont>
      <p:font typeface="Poppins Medium" panose="020B0604020202020204" charset="0"/>
      <p:regular r:id="rId19"/>
    </p:embeddedFont>
    <p:embeddedFont>
      <p:font typeface="Roboto Condensed Bold" panose="020B0604020202020204" charset="0"/>
      <p:regular r:id="rId20"/>
    </p:embeddedFont>
    <p:embeddedFont>
      <p:font typeface="Calibri" panose="020F0502020204030204" pitchFamily="34" charset="0"/>
      <p:regular r:id="rId21"/>
      <p:bold r:id="rId22"/>
      <p:italic r:id="rId23"/>
      <p:boldItalic r:id="rId24"/>
    </p:embeddedFont>
    <p:embeddedFont>
      <p:font typeface="HK Sentiments Medium"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7" d="100"/>
          <a:sy n="47" d="100"/>
        </p:scale>
        <p:origin x="69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5.svg>
</file>

<file path=ppt/media/image26.png>
</file>

<file path=ppt/media/image27.png>
</file>

<file path=ppt/media/image28.png>
</file>

<file path=ppt/media/image3.png>
</file>

<file path=ppt/media/image30.svg>
</file>

<file path=ppt/media/image32.svg>
</file>

<file path=ppt/media/image34.svg>
</file>

<file path=ppt/media/image4.png>
</file>

<file path=ppt/media/image5.png>
</file>

<file path=ppt/media/image5.svg>
</file>

<file path=ppt/media/image6.png>
</file>

<file path=ppt/media/image7.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8.png"/><Relationship Id="rId7" Type="http://schemas.openxmlformats.org/officeDocument/2006/relationships/hyperlink" Target="https://www.instagram.com/elenza.in?igsh=OTBma2xub29taXI4" TargetMode="External"/><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hyperlink" Target="https://www.instagram.com/amdavadnagarba?igsh=bDB5cmZldmdpNzhk" TargetMode="External"/><Relationship Id="rId5" Type="http://schemas.openxmlformats.org/officeDocument/2006/relationships/hyperlink" Target="https://www.instagram.com/starboy_pizza?igsh=MXM5OW50cDNxZ2ExYg==" TargetMode="Externa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hyperlink" Target="https://www.instagram.com/mahamahalofficial?igsh=MWR2dG9vcnY3cWV6aQ==" TargetMode="External"/><Relationship Id="rId4" Type="http://schemas.openxmlformats.org/officeDocument/2006/relationships/hyperlink" Target="https://www.instagram.com/zarukhe_the_restaurant?igsh=MXNhYjR3aXhpYTgzcA=="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34.sv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7.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openxmlformats.org/officeDocument/2006/relationships/image" Target="../media/image12.jpeg"/><Relationship Id="rId12"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Freeform 7"/>
          <p:cNvSpPr/>
          <p:nvPr/>
        </p:nvSpPr>
        <p:spPr>
          <a:xfrm>
            <a:off x="11748578" y="1288019"/>
            <a:ext cx="4524534" cy="7710963"/>
          </a:xfrm>
          <a:custGeom>
            <a:avLst/>
            <a:gdLst/>
            <a:ahLst/>
            <a:cxnLst/>
            <a:rect l="l" t="t" r="r" b="b"/>
            <a:pathLst>
              <a:path w="4524534" h="7710963">
                <a:moveTo>
                  <a:pt x="0" y="0"/>
                </a:moveTo>
                <a:lnTo>
                  <a:pt x="4524534" y="0"/>
                </a:lnTo>
                <a:lnTo>
                  <a:pt x="4524534" y="7710962"/>
                </a:lnTo>
                <a:lnTo>
                  <a:pt x="0" y="7710962"/>
                </a:lnTo>
                <a:lnTo>
                  <a:pt x="0" y="0"/>
                </a:lnTo>
                <a:close/>
              </a:path>
            </a:pathLst>
          </a:custGeom>
          <a:blipFill>
            <a:blip r:embed="rId2"/>
            <a:stretch>
              <a:fillRect l="-102978" r="-100000"/>
            </a:stretch>
          </a:blipFill>
        </p:spPr>
      </p:sp>
      <p:sp>
        <p:nvSpPr>
          <p:cNvPr id="8" name="TextBox 8"/>
          <p:cNvSpPr txBox="1"/>
          <p:nvPr/>
        </p:nvSpPr>
        <p:spPr>
          <a:xfrm>
            <a:off x="369621" y="4370555"/>
            <a:ext cx="10392870" cy="1745915"/>
          </a:xfrm>
          <a:prstGeom prst="rect">
            <a:avLst/>
          </a:prstGeom>
        </p:spPr>
        <p:txBody>
          <a:bodyPr lIns="0" tIns="0" rIns="0" bIns="0" rtlCol="0" anchor="t">
            <a:spAutoFit/>
          </a:bodyPr>
          <a:lstStyle/>
          <a:p>
            <a:pPr algn="ctr">
              <a:lnSpc>
                <a:spcPts val="6659"/>
              </a:lnSpc>
            </a:pPr>
            <a:r>
              <a:rPr lang="en-US" sz="7318">
                <a:solidFill>
                  <a:srgbClr val="53023F"/>
                </a:solidFill>
                <a:latin typeface="Poppins Bold"/>
                <a:ea typeface="Poppins Bold"/>
                <a:cs typeface="Poppins Bold"/>
                <a:sym typeface="Poppins Bold"/>
              </a:rPr>
              <a:t>ONLINE MARKETING SERVICES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grpSp>
          <p:nvGrpSpPr>
            <p:cNvPr id="3" name="Group 3"/>
            <p:cNvGrpSpPr/>
            <p:nvPr/>
          </p:nvGrpSpPr>
          <p:grpSpPr>
            <a:xfrm>
              <a:off x="0" y="12901112"/>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12901112"/>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sp>
          <p:nvSpPr>
            <p:cNvPr id="7" name="TextBox 7"/>
            <p:cNvSpPr txBox="1"/>
            <p:nvPr/>
          </p:nvSpPr>
          <p:spPr>
            <a:xfrm>
              <a:off x="5439410" y="1121546"/>
              <a:ext cx="13505180" cy="1353129"/>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Previous Work Ex.</a:t>
              </a:r>
            </a:p>
          </p:txBody>
        </p:sp>
        <p:sp>
          <p:nvSpPr>
            <p:cNvPr id="8" name="Freeform 8"/>
            <p:cNvSpPr/>
            <p:nvPr/>
          </p:nvSpPr>
          <p:spPr>
            <a:xfrm>
              <a:off x="3928499" y="3230166"/>
              <a:ext cx="4626578" cy="8757283"/>
            </a:xfrm>
            <a:custGeom>
              <a:avLst/>
              <a:gdLst/>
              <a:ahLst/>
              <a:cxnLst/>
              <a:rect l="l" t="t" r="r" b="b"/>
              <a:pathLst>
                <a:path w="4626578" h="8757283">
                  <a:moveTo>
                    <a:pt x="0" y="0"/>
                  </a:moveTo>
                  <a:lnTo>
                    <a:pt x="4626578" y="0"/>
                  </a:lnTo>
                  <a:lnTo>
                    <a:pt x="4626578" y="8757283"/>
                  </a:lnTo>
                  <a:lnTo>
                    <a:pt x="0" y="8757283"/>
                  </a:lnTo>
                  <a:lnTo>
                    <a:pt x="0" y="0"/>
                  </a:lnTo>
                  <a:close/>
                </a:path>
              </a:pathLst>
            </a:custGeom>
            <a:blipFill>
              <a:blip r:embed="rId2"/>
              <a:stretch>
                <a:fillRect t="-6011" b="-11390"/>
              </a:stretch>
            </a:blipFill>
          </p:spPr>
        </p:sp>
        <p:sp>
          <p:nvSpPr>
            <p:cNvPr id="9" name="Freeform 9"/>
            <p:cNvSpPr/>
            <p:nvPr/>
          </p:nvSpPr>
          <p:spPr>
            <a:xfrm>
              <a:off x="9881545" y="3230166"/>
              <a:ext cx="4626578" cy="8757283"/>
            </a:xfrm>
            <a:custGeom>
              <a:avLst/>
              <a:gdLst/>
              <a:ahLst/>
              <a:cxnLst/>
              <a:rect l="l" t="t" r="r" b="b"/>
              <a:pathLst>
                <a:path w="4626578" h="8757283">
                  <a:moveTo>
                    <a:pt x="0" y="0"/>
                  </a:moveTo>
                  <a:lnTo>
                    <a:pt x="4626578" y="0"/>
                  </a:lnTo>
                  <a:lnTo>
                    <a:pt x="4626578" y="8757283"/>
                  </a:lnTo>
                  <a:lnTo>
                    <a:pt x="0" y="8757283"/>
                  </a:lnTo>
                  <a:lnTo>
                    <a:pt x="0" y="0"/>
                  </a:lnTo>
                  <a:close/>
                </a:path>
              </a:pathLst>
            </a:custGeom>
            <a:blipFill>
              <a:blip r:embed="rId3"/>
              <a:stretch>
                <a:fillRect t="-6011" b="-11390"/>
              </a:stretch>
            </a:blipFill>
          </p:spPr>
        </p:sp>
        <p:sp>
          <p:nvSpPr>
            <p:cNvPr id="10" name="Freeform 10"/>
            <p:cNvSpPr/>
            <p:nvPr/>
          </p:nvSpPr>
          <p:spPr>
            <a:xfrm>
              <a:off x="15828923" y="3230166"/>
              <a:ext cx="4626578" cy="8757283"/>
            </a:xfrm>
            <a:custGeom>
              <a:avLst/>
              <a:gdLst/>
              <a:ahLst/>
              <a:cxnLst/>
              <a:rect l="l" t="t" r="r" b="b"/>
              <a:pathLst>
                <a:path w="4626578" h="8757283">
                  <a:moveTo>
                    <a:pt x="0" y="0"/>
                  </a:moveTo>
                  <a:lnTo>
                    <a:pt x="4626578" y="0"/>
                  </a:lnTo>
                  <a:lnTo>
                    <a:pt x="4626578" y="8757283"/>
                  </a:lnTo>
                  <a:lnTo>
                    <a:pt x="0" y="8757283"/>
                  </a:lnTo>
                  <a:lnTo>
                    <a:pt x="0" y="0"/>
                  </a:lnTo>
                  <a:close/>
                </a:path>
              </a:pathLst>
            </a:custGeom>
            <a:blipFill>
              <a:blip r:embed="rId4"/>
              <a:stretch>
                <a:fillRect t="-5549" b="-11852"/>
              </a:stretch>
            </a:blipFill>
          </p:spPr>
        </p:sp>
        <p:sp>
          <p:nvSpPr>
            <p:cNvPr id="11" name="TextBox 11"/>
            <p:cNvSpPr txBox="1"/>
            <p:nvPr/>
          </p:nvSpPr>
          <p:spPr>
            <a:xfrm>
              <a:off x="4542080" y="12031768"/>
              <a:ext cx="3399417" cy="596688"/>
            </a:xfrm>
            <a:prstGeom prst="rect">
              <a:avLst/>
            </a:prstGeom>
          </p:spPr>
          <p:txBody>
            <a:bodyPr lIns="0" tIns="0" rIns="0" bIns="0" rtlCol="0" anchor="t">
              <a:spAutoFit/>
            </a:bodyPr>
            <a:lstStyle/>
            <a:p>
              <a:pPr algn="l">
                <a:lnSpc>
                  <a:spcPts val="3080"/>
                </a:lnSpc>
              </a:pPr>
              <a:r>
                <a:rPr lang="en-US" sz="2800" u="sng">
                  <a:solidFill>
                    <a:srgbClr val="050A30"/>
                  </a:solidFill>
                  <a:latin typeface="Avenir"/>
                  <a:ea typeface="Avenir"/>
                  <a:cs typeface="Avenir"/>
                  <a:sym typeface="Avenir"/>
                  <a:hlinkClick r:id="rId5" tooltip="https://www.instagram.com/starboy_pizza?igsh=MXM5OW50cDNxZ2ExYg=="/>
                </a:rPr>
                <a:t>@starboy_pizza</a:t>
              </a:r>
            </a:p>
          </p:txBody>
        </p:sp>
        <p:sp>
          <p:nvSpPr>
            <p:cNvPr id="12" name="TextBox 12"/>
            <p:cNvSpPr txBox="1"/>
            <p:nvPr/>
          </p:nvSpPr>
          <p:spPr>
            <a:xfrm>
              <a:off x="10094878" y="12031768"/>
              <a:ext cx="4199911" cy="596688"/>
            </a:xfrm>
            <a:prstGeom prst="rect">
              <a:avLst/>
            </a:prstGeom>
          </p:spPr>
          <p:txBody>
            <a:bodyPr lIns="0" tIns="0" rIns="0" bIns="0" rtlCol="0" anchor="t">
              <a:spAutoFit/>
            </a:bodyPr>
            <a:lstStyle/>
            <a:p>
              <a:pPr algn="l">
                <a:lnSpc>
                  <a:spcPts val="3080"/>
                </a:lnSpc>
              </a:pPr>
              <a:r>
                <a:rPr lang="en-US" sz="2800" u="sng">
                  <a:solidFill>
                    <a:srgbClr val="050A30"/>
                  </a:solidFill>
                  <a:latin typeface="Avenir"/>
                  <a:ea typeface="Avenir"/>
                  <a:cs typeface="Avenir"/>
                  <a:sym typeface="Avenir"/>
                  <a:hlinkClick r:id="rId6" tooltip="https://www.instagram.com/amdavadnagarba?igsh=bDB5cmZldmdpNzhk"/>
                </a:rPr>
                <a:t>@amdavadnagarba</a:t>
              </a:r>
            </a:p>
          </p:txBody>
        </p:sp>
        <p:sp>
          <p:nvSpPr>
            <p:cNvPr id="13" name="TextBox 13"/>
            <p:cNvSpPr txBox="1"/>
            <p:nvPr/>
          </p:nvSpPr>
          <p:spPr>
            <a:xfrm>
              <a:off x="16971402" y="12031768"/>
              <a:ext cx="2341620" cy="596688"/>
            </a:xfrm>
            <a:prstGeom prst="rect">
              <a:avLst/>
            </a:prstGeom>
          </p:spPr>
          <p:txBody>
            <a:bodyPr lIns="0" tIns="0" rIns="0" bIns="0" rtlCol="0" anchor="t">
              <a:spAutoFit/>
            </a:bodyPr>
            <a:lstStyle/>
            <a:p>
              <a:pPr algn="l">
                <a:lnSpc>
                  <a:spcPts val="3080"/>
                </a:lnSpc>
              </a:pPr>
              <a:r>
                <a:rPr lang="en-US" sz="2800" u="sng">
                  <a:solidFill>
                    <a:srgbClr val="050A30"/>
                  </a:solidFill>
                  <a:latin typeface="Avenir"/>
                  <a:ea typeface="Avenir"/>
                  <a:cs typeface="Avenir"/>
                  <a:sym typeface="Avenir"/>
                  <a:hlinkClick r:id="rId7" tooltip="https://www.instagram.com/elenza.in?igsh=OTBma2xub29taXI4"/>
                </a:rPr>
                <a:t>@elenza.in</a:t>
              </a:r>
            </a:p>
          </p:txBody>
        </p:sp>
        <p:sp>
          <p:nvSpPr>
            <p:cNvPr id="14" name="Freeform 14"/>
            <p:cNvSpPr/>
            <p:nvPr/>
          </p:nvSpPr>
          <p:spPr>
            <a:xfrm>
              <a:off x="166375" y="0"/>
              <a:ext cx="2164486" cy="2337056"/>
            </a:xfrm>
            <a:custGeom>
              <a:avLst/>
              <a:gdLst/>
              <a:ahLst/>
              <a:cxnLst/>
              <a:rect l="l" t="t" r="r" b="b"/>
              <a:pathLst>
                <a:path w="2164486" h="2337056">
                  <a:moveTo>
                    <a:pt x="0" y="0"/>
                  </a:moveTo>
                  <a:lnTo>
                    <a:pt x="2164485" y="0"/>
                  </a:lnTo>
                  <a:lnTo>
                    <a:pt x="2164485" y="2337056"/>
                  </a:lnTo>
                  <a:lnTo>
                    <a:pt x="0" y="2337056"/>
                  </a:lnTo>
                  <a:lnTo>
                    <a:pt x="0" y="0"/>
                  </a:lnTo>
                  <a:close/>
                </a:path>
              </a:pathLst>
            </a:custGeom>
            <a:blipFill>
              <a:blip r:embed="rId8"/>
              <a:stretch>
                <a:fillRect l="-112775" r="-99247" b="-62552"/>
              </a:stretch>
            </a:blip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TextBox 7"/>
          <p:cNvSpPr txBox="1"/>
          <p:nvPr/>
        </p:nvSpPr>
        <p:spPr>
          <a:xfrm>
            <a:off x="4079558" y="810203"/>
            <a:ext cx="10128885" cy="1045803"/>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Previous Work Ex.</a:t>
            </a:r>
          </a:p>
        </p:txBody>
      </p:sp>
      <p:grpSp>
        <p:nvGrpSpPr>
          <p:cNvPr id="8" name="Group 8"/>
          <p:cNvGrpSpPr/>
          <p:nvPr/>
        </p:nvGrpSpPr>
        <p:grpSpPr>
          <a:xfrm>
            <a:off x="5143944" y="2679926"/>
            <a:ext cx="7728519" cy="6315199"/>
            <a:chOff x="0" y="0"/>
            <a:chExt cx="10304692" cy="8420265"/>
          </a:xfrm>
        </p:grpSpPr>
        <p:sp>
          <p:nvSpPr>
            <p:cNvPr id="9" name="Freeform 9"/>
            <p:cNvSpPr/>
            <p:nvPr/>
          </p:nvSpPr>
          <p:spPr>
            <a:xfrm>
              <a:off x="5678114" y="0"/>
              <a:ext cx="4626578" cy="7651086"/>
            </a:xfrm>
            <a:custGeom>
              <a:avLst/>
              <a:gdLst/>
              <a:ahLst/>
              <a:cxnLst/>
              <a:rect l="l" t="t" r="r" b="b"/>
              <a:pathLst>
                <a:path w="4626578" h="7651086">
                  <a:moveTo>
                    <a:pt x="0" y="0"/>
                  </a:moveTo>
                  <a:lnTo>
                    <a:pt x="4626578" y="0"/>
                  </a:lnTo>
                  <a:lnTo>
                    <a:pt x="4626578" y="7651086"/>
                  </a:lnTo>
                  <a:lnTo>
                    <a:pt x="0" y="7651086"/>
                  </a:lnTo>
                  <a:lnTo>
                    <a:pt x="0" y="0"/>
                  </a:lnTo>
                  <a:close/>
                </a:path>
              </a:pathLst>
            </a:custGeom>
            <a:blipFill>
              <a:blip r:embed="rId2"/>
              <a:stretch>
                <a:fillRect t="-6352" b="-28024"/>
              </a:stretch>
            </a:blipFill>
          </p:spPr>
        </p:sp>
        <p:sp>
          <p:nvSpPr>
            <p:cNvPr id="10" name="Freeform 10"/>
            <p:cNvSpPr/>
            <p:nvPr/>
          </p:nvSpPr>
          <p:spPr>
            <a:xfrm>
              <a:off x="362125" y="0"/>
              <a:ext cx="4626578" cy="7651086"/>
            </a:xfrm>
            <a:custGeom>
              <a:avLst/>
              <a:gdLst/>
              <a:ahLst/>
              <a:cxnLst/>
              <a:rect l="l" t="t" r="r" b="b"/>
              <a:pathLst>
                <a:path w="4626578" h="7651086">
                  <a:moveTo>
                    <a:pt x="0" y="0"/>
                  </a:moveTo>
                  <a:lnTo>
                    <a:pt x="4626578" y="0"/>
                  </a:lnTo>
                  <a:lnTo>
                    <a:pt x="4626578" y="7651086"/>
                  </a:lnTo>
                  <a:lnTo>
                    <a:pt x="0" y="7651086"/>
                  </a:lnTo>
                  <a:lnTo>
                    <a:pt x="0" y="0"/>
                  </a:lnTo>
                  <a:close/>
                </a:path>
              </a:pathLst>
            </a:custGeom>
            <a:blipFill>
              <a:blip r:embed="rId3"/>
              <a:stretch>
                <a:fillRect t="-7099" b="-27277"/>
              </a:stretch>
            </a:blipFill>
          </p:spPr>
        </p:sp>
        <p:sp>
          <p:nvSpPr>
            <p:cNvPr id="11" name="TextBox 11"/>
            <p:cNvSpPr txBox="1"/>
            <p:nvPr/>
          </p:nvSpPr>
          <p:spPr>
            <a:xfrm>
              <a:off x="0" y="7740392"/>
              <a:ext cx="5350828" cy="679873"/>
            </a:xfrm>
            <a:prstGeom prst="rect">
              <a:avLst/>
            </a:prstGeom>
          </p:spPr>
          <p:txBody>
            <a:bodyPr lIns="0" tIns="0" rIns="0" bIns="0" rtlCol="0" anchor="t">
              <a:spAutoFit/>
            </a:bodyPr>
            <a:lstStyle/>
            <a:p>
              <a:pPr algn="ctr">
                <a:lnSpc>
                  <a:spcPts val="3919"/>
                </a:lnSpc>
              </a:pPr>
              <a:r>
                <a:rPr lang="en-US" sz="2799" u="sng">
                  <a:solidFill>
                    <a:srgbClr val="050A30"/>
                  </a:solidFill>
                  <a:latin typeface="Avenir"/>
                  <a:ea typeface="Avenir"/>
                  <a:cs typeface="Avenir"/>
                  <a:sym typeface="Avenir"/>
                  <a:hlinkClick r:id="rId4" tooltip="https://www.instagram.com/zarukhe_the_restaurant?igsh=MXNhYjR3aXhpYTgzcA=="/>
                </a:rPr>
                <a:t>@zarukhe_the_restaurant</a:t>
              </a:r>
            </a:p>
          </p:txBody>
        </p:sp>
        <p:sp>
          <p:nvSpPr>
            <p:cNvPr id="12" name="TextBox 12"/>
            <p:cNvSpPr txBox="1"/>
            <p:nvPr/>
          </p:nvSpPr>
          <p:spPr>
            <a:xfrm>
              <a:off x="5887251" y="7740392"/>
              <a:ext cx="4208304" cy="679873"/>
            </a:xfrm>
            <a:prstGeom prst="rect">
              <a:avLst/>
            </a:prstGeom>
          </p:spPr>
          <p:txBody>
            <a:bodyPr lIns="0" tIns="0" rIns="0" bIns="0" rtlCol="0" anchor="t">
              <a:spAutoFit/>
            </a:bodyPr>
            <a:lstStyle/>
            <a:p>
              <a:pPr algn="ctr">
                <a:lnSpc>
                  <a:spcPts val="3919"/>
                </a:lnSpc>
              </a:pPr>
              <a:r>
                <a:rPr lang="en-US" sz="2799" u="sng">
                  <a:solidFill>
                    <a:srgbClr val="050A30"/>
                  </a:solidFill>
                  <a:latin typeface="Avenir"/>
                  <a:ea typeface="Avenir"/>
                  <a:cs typeface="Avenir"/>
                  <a:sym typeface="Avenir"/>
                  <a:hlinkClick r:id="rId5" tooltip="https://www.instagram.com/mahamahalofficial?igsh=MWR2dG9vcnY3cWV6aQ=="/>
                </a:rPr>
                <a:t>@mahamahalofficial</a:t>
              </a:r>
            </a:p>
          </p:txBody>
        </p:sp>
      </p:grpSp>
      <p:sp>
        <p:nvSpPr>
          <p:cNvPr id="13" name="Freeform 13"/>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6"/>
            <a:stretch>
              <a:fillRect l="-112775" r="-99247" b="-62552"/>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Freeform 7"/>
          <p:cNvSpPr/>
          <p:nvPr/>
        </p:nvSpPr>
        <p:spPr>
          <a:xfrm rot="-4142199">
            <a:off x="1890839" y="7610355"/>
            <a:ext cx="1427899" cy="1056645"/>
          </a:xfrm>
          <a:custGeom>
            <a:avLst/>
            <a:gdLst/>
            <a:ahLst/>
            <a:cxnLst/>
            <a:rect l="l" t="t" r="r" b="b"/>
            <a:pathLst>
              <a:path w="1427899" h="1056645">
                <a:moveTo>
                  <a:pt x="0" y="0"/>
                </a:moveTo>
                <a:lnTo>
                  <a:pt x="1427899" y="0"/>
                </a:lnTo>
                <a:lnTo>
                  <a:pt x="1427899" y="1056645"/>
                </a:lnTo>
                <a:lnTo>
                  <a:pt x="0" y="1056645"/>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8" name="Freeform 8"/>
          <p:cNvSpPr/>
          <p:nvPr/>
        </p:nvSpPr>
        <p:spPr>
          <a:xfrm>
            <a:off x="1856006" y="2587441"/>
            <a:ext cx="4467261" cy="5247884"/>
          </a:xfrm>
          <a:custGeom>
            <a:avLst/>
            <a:gdLst/>
            <a:ahLst/>
            <a:cxnLst/>
            <a:rect l="l" t="t" r="r" b="b"/>
            <a:pathLst>
              <a:path w="4467261" h="5247884">
                <a:moveTo>
                  <a:pt x="0" y="0"/>
                </a:moveTo>
                <a:lnTo>
                  <a:pt x="4467261" y="0"/>
                </a:lnTo>
                <a:lnTo>
                  <a:pt x="4467261" y="5247884"/>
                </a:lnTo>
                <a:lnTo>
                  <a:pt x="0" y="5247884"/>
                </a:lnTo>
                <a:lnTo>
                  <a:pt x="0" y="0"/>
                </a:lnTo>
                <a:close/>
              </a:path>
            </a:pathLst>
          </a:custGeom>
          <a:blipFill>
            <a:blip r:embed="rId4"/>
            <a:stretch>
              <a:fillRect/>
            </a:stretch>
          </a:blipFill>
        </p:spPr>
      </p:sp>
      <p:sp>
        <p:nvSpPr>
          <p:cNvPr id="9" name="Freeform 9"/>
          <p:cNvSpPr/>
          <p:nvPr/>
        </p:nvSpPr>
        <p:spPr>
          <a:xfrm rot="7622305">
            <a:off x="16586744" y="4410128"/>
            <a:ext cx="1345111" cy="995382"/>
          </a:xfrm>
          <a:custGeom>
            <a:avLst/>
            <a:gdLst/>
            <a:ahLst/>
            <a:cxnLst/>
            <a:rect l="l" t="t" r="r" b="b"/>
            <a:pathLst>
              <a:path w="1345111" h="995382">
                <a:moveTo>
                  <a:pt x="0" y="0"/>
                </a:moveTo>
                <a:lnTo>
                  <a:pt x="1345112" y="0"/>
                </a:lnTo>
                <a:lnTo>
                  <a:pt x="1345112" y="995382"/>
                </a:lnTo>
                <a:lnTo>
                  <a:pt x="0" y="995382"/>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0" name="Freeform 10"/>
          <p:cNvSpPr/>
          <p:nvPr/>
        </p:nvSpPr>
        <p:spPr>
          <a:xfrm>
            <a:off x="14016498" y="5143500"/>
            <a:ext cx="3242802" cy="3178479"/>
          </a:xfrm>
          <a:custGeom>
            <a:avLst/>
            <a:gdLst/>
            <a:ahLst/>
            <a:cxnLst/>
            <a:rect l="l" t="t" r="r" b="b"/>
            <a:pathLst>
              <a:path w="3242802" h="3178479">
                <a:moveTo>
                  <a:pt x="0" y="0"/>
                </a:moveTo>
                <a:lnTo>
                  <a:pt x="3242802" y="0"/>
                </a:lnTo>
                <a:lnTo>
                  <a:pt x="3242802" y="3178479"/>
                </a:lnTo>
                <a:lnTo>
                  <a:pt x="0" y="3178479"/>
                </a:lnTo>
                <a:lnTo>
                  <a:pt x="0" y="0"/>
                </a:lnTo>
                <a:close/>
              </a:path>
            </a:pathLst>
          </a:custGeom>
          <a:blipFill>
            <a:blip r:embed="rId5"/>
            <a:stretch>
              <a:fillRect t="-11602" b="-115116"/>
            </a:stretch>
          </a:blipFill>
        </p:spPr>
      </p:sp>
      <p:sp>
        <p:nvSpPr>
          <p:cNvPr id="11" name="Freeform 11"/>
          <p:cNvSpPr/>
          <p:nvPr/>
        </p:nvSpPr>
        <p:spPr>
          <a:xfrm rot="-206756">
            <a:off x="11063964" y="6184363"/>
            <a:ext cx="1427899" cy="1056645"/>
          </a:xfrm>
          <a:custGeom>
            <a:avLst/>
            <a:gdLst/>
            <a:ahLst/>
            <a:cxnLst/>
            <a:rect l="l" t="t" r="r" b="b"/>
            <a:pathLst>
              <a:path w="1427899" h="1056645">
                <a:moveTo>
                  <a:pt x="0" y="0"/>
                </a:moveTo>
                <a:lnTo>
                  <a:pt x="1427899" y="0"/>
                </a:lnTo>
                <a:lnTo>
                  <a:pt x="1427899" y="1056645"/>
                </a:lnTo>
                <a:lnTo>
                  <a:pt x="0" y="1056645"/>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2" name="Freeform 12"/>
          <p:cNvSpPr/>
          <p:nvPr/>
        </p:nvSpPr>
        <p:spPr>
          <a:xfrm>
            <a:off x="6911124" y="2587441"/>
            <a:ext cx="6576197" cy="3884827"/>
          </a:xfrm>
          <a:custGeom>
            <a:avLst/>
            <a:gdLst/>
            <a:ahLst/>
            <a:cxnLst/>
            <a:rect l="l" t="t" r="r" b="b"/>
            <a:pathLst>
              <a:path w="6576197" h="3884827">
                <a:moveTo>
                  <a:pt x="0" y="0"/>
                </a:moveTo>
                <a:lnTo>
                  <a:pt x="6576197" y="0"/>
                </a:lnTo>
                <a:lnTo>
                  <a:pt x="6576197" y="3884827"/>
                </a:lnTo>
                <a:lnTo>
                  <a:pt x="0" y="3884827"/>
                </a:lnTo>
                <a:lnTo>
                  <a:pt x="0" y="0"/>
                </a:lnTo>
                <a:close/>
              </a:path>
            </a:pathLst>
          </a:custGeom>
          <a:blipFill>
            <a:blip r:embed="rId6"/>
            <a:stretch>
              <a:fillRect/>
            </a:stretch>
          </a:blipFill>
        </p:spPr>
      </p:sp>
      <p:sp>
        <p:nvSpPr>
          <p:cNvPr id="13" name="Freeform 13"/>
          <p:cNvSpPr/>
          <p:nvPr/>
        </p:nvSpPr>
        <p:spPr>
          <a:xfrm>
            <a:off x="11338010" y="5744459"/>
            <a:ext cx="879808" cy="879808"/>
          </a:xfrm>
          <a:custGeom>
            <a:avLst/>
            <a:gdLst/>
            <a:ahLst/>
            <a:cxnLst/>
            <a:rect l="l" t="t" r="r" b="b"/>
            <a:pathLst>
              <a:path w="879808" h="879808">
                <a:moveTo>
                  <a:pt x="0" y="0"/>
                </a:moveTo>
                <a:lnTo>
                  <a:pt x="879808" y="0"/>
                </a:lnTo>
                <a:lnTo>
                  <a:pt x="879808" y="879808"/>
                </a:lnTo>
                <a:lnTo>
                  <a:pt x="0" y="879808"/>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4" name="TextBox 14"/>
          <p:cNvSpPr txBox="1"/>
          <p:nvPr/>
        </p:nvSpPr>
        <p:spPr>
          <a:xfrm>
            <a:off x="3713404" y="810203"/>
            <a:ext cx="10861193" cy="1045803"/>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Influencers SOP and Reels</a:t>
            </a:r>
          </a:p>
        </p:txBody>
      </p:sp>
      <p:sp>
        <p:nvSpPr>
          <p:cNvPr id="15" name="TextBox 15"/>
          <p:cNvSpPr txBox="1"/>
          <p:nvPr/>
        </p:nvSpPr>
        <p:spPr>
          <a:xfrm>
            <a:off x="2604789" y="8946763"/>
            <a:ext cx="7872854" cy="389255"/>
          </a:xfrm>
          <a:prstGeom prst="rect">
            <a:avLst/>
          </a:prstGeom>
        </p:spPr>
        <p:txBody>
          <a:bodyPr lIns="0" tIns="0" rIns="0" bIns="0" rtlCol="0" anchor="t">
            <a:spAutoFit/>
          </a:bodyPr>
          <a:lstStyle/>
          <a:p>
            <a:pPr algn="ctr">
              <a:lnSpc>
                <a:spcPts val="3220"/>
              </a:lnSpc>
            </a:pPr>
            <a:r>
              <a:rPr lang="en-US" sz="2300">
                <a:solidFill>
                  <a:srgbClr val="050A30"/>
                </a:solidFill>
                <a:latin typeface="Poppins Bold"/>
                <a:ea typeface="Poppins Bold"/>
                <a:cs typeface="Poppins Bold"/>
                <a:sym typeface="Poppins Bold"/>
              </a:rPr>
              <a:t>Crafting large scale campaign for effective reach</a:t>
            </a:r>
          </a:p>
        </p:txBody>
      </p:sp>
      <p:sp>
        <p:nvSpPr>
          <p:cNvPr id="16" name="TextBox 16"/>
          <p:cNvSpPr txBox="1"/>
          <p:nvPr/>
        </p:nvSpPr>
        <p:spPr>
          <a:xfrm>
            <a:off x="7252859" y="7235341"/>
            <a:ext cx="6449568" cy="389255"/>
          </a:xfrm>
          <a:prstGeom prst="rect">
            <a:avLst/>
          </a:prstGeom>
        </p:spPr>
        <p:txBody>
          <a:bodyPr lIns="0" tIns="0" rIns="0" bIns="0" rtlCol="0" anchor="t">
            <a:spAutoFit/>
          </a:bodyPr>
          <a:lstStyle/>
          <a:p>
            <a:pPr algn="ctr">
              <a:lnSpc>
                <a:spcPts val="3220"/>
              </a:lnSpc>
            </a:pPr>
            <a:r>
              <a:rPr lang="en-US" sz="2300">
                <a:solidFill>
                  <a:srgbClr val="050A30"/>
                </a:solidFill>
                <a:latin typeface="Poppins Bold"/>
                <a:ea typeface="Poppins Bold"/>
                <a:cs typeface="Poppins Bold"/>
                <a:sym typeface="Poppins Bold"/>
              </a:rPr>
              <a:t>Efficiency with posting time and strategy </a:t>
            </a:r>
          </a:p>
        </p:txBody>
      </p:sp>
      <p:sp>
        <p:nvSpPr>
          <p:cNvPr id="17" name="TextBox 17"/>
          <p:cNvSpPr txBox="1"/>
          <p:nvPr/>
        </p:nvSpPr>
        <p:spPr>
          <a:xfrm>
            <a:off x="14016498" y="3318414"/>
            <a:ext cx="3480350" cy="1589405"/>
          </a:xfrm>
          <a:prstGeom prst="rect">
            <a:avLst/>
          </a:prstGeom>
        </p:spPr>
        <p:txBody>
          <a:bodyPr lIns="0" tIns="0" rIns="0" bIns="0" rtlCol="0" anchor="t">
            <a:spAutoFit/>
          </a:bodyPr>
          <a:lstStyle/>
          <a:p>
            <a:pPr algn="ctr">
              <a:lnSpc>
                <a:spcPts val="3220"/>
              </a:lnSpc>
            </a:pPr>
            <a:r>
              <a:rPr lang="en-US" sz="2300">
                <a:solidFill>
                  <a:srgbClr val="050A30"/>
                </a:solidFill>
                <a:latin typeface="Poppins Bold"/>
                <a:ea typeface="Poppins Bold"/>
                <a:cs typeface="Poppins Bold"/>
                <a:sym typeface="Poppins Bold"/>
              </a:rPr>
              <a:t>Better campaigns helpful with more reach and high engagement </a:t>
            </a:r>
          </a:p>
        </p:txBody>
      </p:sp>
      <p:sp>
        <p:nvSpPr>
          <p:cNvPr id="18" name="Freeform 18"/>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9"/>
            <a:stretch>
              <a:fillRect l="-112775" r="-99247" b="-62552"/>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701119" y="-49885"/>
            <a:ext cx="885763" cy="1078585"/>
            <a:chOff x="0" y="0"/>
            <a:chExt cx="2771140" cy="3374390"/>
          </a:xfrm>
        </p:grpSpPr>
        <p:sp>
          <p:nvSpPr>
            <p:cNvPr id="3" name="Freeform 3"/>
            <p:cNvSpPr/>
            <p:nvPr/>
          </p:nvSpPr>
          <p:spPr>
            <a:xfrm>
              <a:off x="0" y="0"/>
              <a:ext cx="2771140" cy="3374390"/>
            </a:xfrm>
            <a:custGeom>
              <a:avLst/>
              <a:gdLst/>
              <a:ahLst/>
              <a:cxnLst/>
              <a:rect l="l" t="t" r="r" b="b"/>
              <a:pathLst>
                <a:path w="2771140" h="3374390">
                  <a:moveTo>
                    <a:pt x="0" y="0"/>
                  </a:moveTo>
                  <a:lnTo>
                    <a:pt x="0" y="2471420"/>
                  </a:lnTo>
                  <a:lnTo>
                    <a:pt x="1384300" y="3374390"/>
                  </a:lnTo>
                  <a:lnTo>
                    <a:pt x="2771140" y="2471420"/>
                  </a:lnTo>
                  <a:lnTo>
                    <a:pt x="2771140" y="0"/>
                  </a:lnTo>
                  <a:close/>
                </a:path>
              </a:pathLst>
            </a:custGeom>
            <a:solidFill>
              <a:srgbClr val="EB0D89"/>
            </a:solidFill>
          </p:spPr>
        </p:sp>
      </p:grpSp>
      <p:sp>
        <p:nvSpPr>
          <p:cNvPr id="4" name="TextBox 4"/>
          <p:cNvSpPr txBox="1"/>
          <p:nvPr/>
        </p:nvSpPr>
        <p:spPr>
          <a:xfrm>
            <a:off x="7541159" y="1218528"/>
            <a:ext cx="3205682" cy="1559165"/>
          </a:xfrm>
          <a:prstGeom prst="rect">
            <a:avLst/>
          </a:prstGeom>
        </p:spPr>
        <p:txBody>
          <a:bodyPr lIns="0" tIns="0" rIns="0" bIns="0" rtlCol="0" anchor="t">
            <a:spAutoFit/>
          </a:bodyPr>
          <a:lstStyle/>
          <a:p>
            <a:pPr algn="l">
              <a:lnSpc>
                <a:spcPts val="12617"/>
              </a:lnSpc>
            </a:pPr>
            <a:r>
              <a:rPr lang="en-US" sz="9012" b="1">
                <a:solidFill>
                  <a:srgbClr val="726F6F"/>
                </a:solidFill>
                <a:latin typeface="Roboto Condensed Bold"/>
                <a:ea typeface="Roboto Condensed Bold"/>
                <a:cs typeface="Roboto Condensed Bold"/>
                <a:sym typeface="Roboto Condensed Bold"/>
              </a:rPr>
              <a:t>Assets</a:t>
            </a:r>
          </a:p>
        </p:txBody>
      </p:sp>
      <p:grpSp>
        <p:nvGrpSpPr>
          <p:cNvPr id="5" name="Group 5"/>
          <p:cNvGrpSpPr/>
          <p:nvPr/>
        </p:nvGrpSpPr>
        <p:grpSpPr>
          <a:xfrm>
            <a:off x="2849000" y="3158021"/>
            <a:ext cx="12590000" cy="5816600"/>
            <a:chOff x="0" y="0"/>
            <a:chExt cx="16786667" cy="7755467"/>
          </a:xfrm>
        </p:grpSpPr>
        <p:grpSp>
          <p:nvGrpSpPr>
            <p:cNvPr id="6" name="Group 6"/>
            <p:cNvGrpSpPr/>
            <p:nvPr/>
          </p:nvGrpSpPr>
          <p:grpSpPr>
            <a:xfrm>
              <a:off x="0" y="0"/>
              <a:ext cx="5046133" cy="3747911"/>
              <a:chOff x="0" y="0"/>
              <a:chExt cx="2576834" cy="1913890"/>
            </a:xfrm>
          </p:grpSpPr>
          <p:sp>
            <p:nvSpPr>
              <p:cNvPr id="7" name="Freeform 7"/>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grpSp>
          <p:nvGrpSpPr>
            <p:cNvPr id="8" name="Group 8"/>
            <p:cNvGrpSpPr/>
            <p:nvPr/>
          </p:nvGrpSpPr>
          <p:grpSpPr>
            <a:xfrm>
              <a:off x="5870267" y="0"/>
              <a:ext cx="5046133" cy="3747911"/>
              <a:chOff x="0" y="0"/>
              <a:chExt cx="2576834" cy="1913890"/>
            </a:xfrm>
          </p:grpSpPr>
          <p:sp>
            <p:nvSpPr>
              <p:cNvPr id="9" name="Freeform 9"/>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grpSp>
          <p:nvGrpSpPr>
            <p:cNvPr id="10" name="Group 10"/>
            <p:cNvGrpSpPr/>
            <p:nvPr/>
          </p:nvGrpSpPr>
          <p:grpSpPr>
            <a:xfrm>
              <a:off x="11740533" y="0"/>
              <a:ext cx="5046133" cy="3747911"/>
              <a:chOff x="0" y="0"/>
              <a:chExt cx="2576834" cy="1913890"/>
            </a:xfrm>
          </p:grpSpPr>
          <p:sp>
            <p:nvSpPr>
              <p:cNvPr id="11" name="Freeform 11"/>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grpSp>
          <p:nvGrpSpPr>
            <p:cNvPr id="12" name="Group 12"/>
            <p:cNvGrpSpPr/>
            <p:nvPr/>
          </p:nvGrpSpPr>
          <p:grpSpPr>
            <a:xfrm>
              <a:off x="0" y="4007556"/>
              <a:ext cx="5046133" cy="3747911"/>
              <a:chOff x="0" y="0"/>
              <a:chExt cx="2576834" cy="1913890"/>
            </a:xfrm>
          </p:grpSpPr>
          <p:sp>
            <p:nvSpPr>
              <p:cNvPr id="13" name="Freeform 13"/>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grpSp>
          <p:nvGrpSpPr>
            <p:cNvPr id="14" name="Group 14"/>
            <p:cNvGrpSpPr/>
            <p:nvPr/>
          </p:nvGrpSpPr>
          <p:grpSpPr>
            <a:xfrm>
              <a:off x="5870267" y="4007556"/>
              <a:ext cx="5046133" cy="3747911"/>
              <a:chOff x="0" y="0"/>
              <a:chExt cx="2576834" cy="1913890"/>
            </a:xfrm>
          </p:grpSpPr>
          <p:sp>
            <p:nvSpPr>
              <p:cNvPr id="15" name="Freeform 15"/>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grpSp>
          <p:nvGrpSpPr>
            <p:cNvPr id="16" name="Group 16"/>
            <p:cNvGrpSpPr/>
            <p:nvPr/>
          </p:nvGrpSpPr>
          <p:grpSpPr>
            <a:xfrm>
              <a:off x="11740533" y="4007556"/>
              <a:ext cx="5046133" cy="3747911"/>
              <a:chOff x="0" y="0"/>
              <a:chExt cx="2576834" cy="1913890"/>
            </a:xfrm>
          </p:grpSpPr>
          <p:sp>
            <p:nvSpPr>
              <p:cNvPr id="17" name="Freeform 17"/>
              <p:cNvSpPr/>
              <p:nvPr/>
            </p:nvSpPr>
            <p:spPr>
              <a:xfrm>
                <a:off x="0" y="0"/>
                <a:ext cx="2576834" cy="1913890"/>
              </a:xfrm>
              <a:custGeom>
                <a:avLst/>
                <a:gdLst/>
                <a:ahLst/>
                <a:cxnLst/>
                <a:rect l="l" t="t" r="r" b="b"/>
                <a:pathLst>
                  <a:path w="2576834" h="1913890">
                    <a:moveTo>
                      <a:pt x="2452374" y="59690"/>
                    </a:moveTo>
                    <a:cubicBezTo>
                      <a:pt x="2487934" y="59690"/>
                      <a:pt x="2517144" y="88900"/>
                      <a:pt x="2517144" y="124460"/>
                    </a:cubicBezTo>
                    <a:lnTo>
                      <a:pt x="2517144" y="1789430"/>
                    </a:lnTo>
                    <a:cubicBezTo>
                      <a:pt x="2517144" y="1824990"/>
                      <a:pt x="2487934" y="1854200"/>
                      <a:pt x="2452374" y="1854200"/>
                    </a:cubicBezTo>
                    <a:lnTo>
                      <a:pt x="124460" y="1854200"/>
                    </a:lnTo>
                    <a:cubicBezTo>
                      <a:pt x="88900" y="1854200"/>
                      <a:pt x="59690" y="1824990"/>
                      <a:pt x="59690" y="1789430"/>
                    </a:cubicBezTo>
                    <a:lnTo>
                      <a:pt x="59690" y="124460"/>
                    </a:lnTo>
                    <a:cubicBezTo>
                      <a:pt x="59690" y="88900"/>
                      <a:pt x="88900" y="59690"/>
                      <a:pt x="124460" y="59690"/>
                    </a:cubicBezTo>
                    <a:lnTo>
                      <a:pt x="2452374" y="59690"/>
                    </a:lnTo>
                    <a:moveTo>
                      <a:pt x="2452374" y="0"/>
                    </a:moveTo>
                    <a:lnTo>
                      <a:pt x="124460" y="0"/>
                    </a:lnTo>
                    <a:cubicBezTo>
                      <a:pt x="55880" y="0"/>
                      <a:pt x="0" y="55880"/>
                      <a:pt x="0" y="124460"/>
                    </a:cubicBezTo>
                    <a:lnTo>
                      <a:pt x="0" y="1789430"/>
                    </a:lnTo>
                    <a:cubicBezTo>
                      <a:pt x="0" y="1858010"/>
                      <a:pt x="55880" y="1913890"/>
                      <a:pt x="124460" y="1913890"/>
                    </a:cubicBezTo>
                    <a:lnTo>
                      <a:pt x="2452374" y="1913890"/>
                    </a:lnTo>
                    <a:cubicBezTo>
                      <a:pt x="2520954" y="1913890"/>
                      <a:pt x="2576834" y="1858010"/>
                      <a:pt x="2576834" y="1789430"/>
                    </a:cubicBezTo>
                    <a:lnTo>
                      <a:pt x="2576834" y="124460"/>
                    </a:lnTo>
                    <a:cubicBezTo>
                      <a:pt x="2576834" y="55880"/>
                      <a:pt x="2520954" y="0"/>
                      <a:pt x="2452374" y="0"/>
                    </a:cubicBezTo>
                    <a:close/>
                  </a:path>
                </a:pathLst>
              </a:custGeom>
              <a:solidFill>
                <a:srgbClr val="EB0D89"/>
              </a:solidFill>
            </p:spPr>
          </p:sp>
        </p:grpSp>
        <p:sp>
          <p:nvSpPr>
            <p:cNvPr id="18" name="TextBox 18"/>
            <p:cNvSpPr txBox="1"/>
            <p:nvPr/>
          </p:nvSpPr>
          <p:spPr>
            <a:xfrm>
              <a:off x="653058" y="863520"/>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Physical Asset</a:t>
              </a:r>
            </a:p>
          </p:txBody>
        </p:sp>
        <p:sp>
          <p:nvSpPr>
            <p:cNvPr id="19" name="TextBox 19"/>
            <p:cNvSpPr txBox="1"/>
            <p:nvPr/>
          </p:nvSpPr>
          <p:spPr>
            <a:xfrm>
              <a:off x="653058" y="5024896"/>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Digital Asset</a:t>
              </a:r>
            </a:p>
          </p:txBody>
        </p:sp>
        <p:sp>
          <p:nvSpPr>
            <p:cNvPr id="20" name="TextBox 20"/>
            <p:cNvSpPr txBox="1"/>
            <p:nvPr/>
          </p:nvSpPr>
          <p:spPr>
            <a:xfrm>
              <a:off x="6523324" y="863520"/>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Digital Assistance </a:t>
              </a:r>
            </a:p>
          </p:txBody>
        </p:sp>
        <p:sp>
          <p:nvSpPr>
            <p:cNvPr id="21" name="TextBox 21"/>
            <p:cNvSpPr txBox="1"/>
            <p:nvPr/>
          </p:nvSpPr>
          <p:spPr>
            <a:xfrm>
              <a:off x="6523324" y="4989336"/>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Consumer Data</a:t>
              </a:r>
            </a:p>
          </p:txBody>
        </p:sp>
        <p:sp>
          <p:nvSpPr>
            <p:cNvPr id="22" name="TextBox 22"/>
            <p:cNvSpPr txBox="1"/>
            <p:nvPr/>
          </p:nvSpPr>
          <p:spPr>
            <a:xfrm>
              <a:off x="12393591" y="1017341"/>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Digital Platform</a:t>
              </a:r>
            </a:p>
          </p:txBody>
        </p:sp>
        <p:sp>
          <p:nvSpPr>
            <p:cNvPr id="23" name="TextBox 23"/>
            <p:cNvSpPr txBox="1"/>
            <p:nvPr/>
          </p:nvSpPr>
          <p:spPr>
            <a:xfrm>
              <a:off x="12538582" y="4989336"/>
              <a:ext cx="3740018" cy="1646555"/>
            </a:xfrm>
            <a:prstGeom prst="rect">
              <a:avLst/>
            </a:prstGeom>
          </p:spPr>
          <p:txBody>
            <a:bodyPr lIns="0" tIns="0" rIns="0" bIns="0" rtlCol="0" anchor="t">
              <a:spAutoFit/>
            </a:bodyPr>
            <a:lstStyle/>
            <a:p>
              <a:pPr algn="ctr">
                <a:lnSpc>
                  <a:spcPts val="5040"/>
                </a:lnSpc>
              </a:pPr>
              <a:r>
                <a:rPr lang="en-US" sz="3600" b="1">
                  <a:solidFill>
                    <a:srgbClr val="050A30"/>
                  </a:solidFill>
                  <a:latin typeface="Poppins Medium Bold"/>
                  <a:ea typeface="Poppins Medium Bold"/>
                  <a:cs typeface="Poppins Medium Bold"/>
                  <a:sym typeface="Poppins Medium Bold"/>
                </a:rPr>
                <a:t>Customer Experience</a:t>
              </a:r>
            </a:p>
          </p:txBody>
        </p:sp>
      </p:grpSp>
      <p:grpSp>
        <p:nvGrpSpPr>
          <p:cNvPr id="24" name="Group 24"/>
          <p:cNvGrpSpPr/>
          <p:nvPr/>
        </p:nvGrpSpPr>
        <p:grpSpPr>
          <a:xfrm>
            <a:off x="0" y="9675834"/>
            <a:ext cx="18288000" cy="611166"/>
            <a:chOff x="0" y="0"/>
            <a:chExt cx="24384000" cy="814888"/>
          </a:xfrm>
        </p:grpSpPr>
        <p:grpSp>
          <p:nvGrpSpPr>
            <p:cNvPr id="25" name="Group 25"/>
            <p:cNvGrpSpPr/>
            <p:nvPr/>
          </p:nvGrpSpPr>
          <p:grpSpPr>
            <a:xfrm>
              <a:off x="0" y="0"/>
              <a:ext cx="24384000" cy="814888"/>
              <a:chOff x="0" y="0"/>
              <a:chExt cx="6671512" cy="222955"/>
            </a:xfrm>
          </p:grpSpPr>
          <p:sp>
            <p:nvSpPr>
              <p:cNvPr id="26" name="Freeform 26"/>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27" name="Group 27"/>
            <p:cNvGrpSpPr/>
            <p:nvPr/>
          </p:nvGrpSpPr>
          <p:grpSpPr>
            <a:xfrm>
              <a:off x="0" y="0"/>
              <a:ext cx="13162808" cy="814888"/>
              <a:chOff x="0" y="0"/>
              <a:chExt cx="3601371" cy="222955"/>
            </a:xfrm>
          </p:grpSpPr>
          <p:sp>
            <p:nvSpPr>
              <p:cNvPr id="28" name="Freeform 28"/>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29" name="Freeform 29"/>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6572334"/>
            <a:ext cx="18288000" cy="3995553"/>
            <a:chOff x="0" y="0"/>
            <a:chExt cx="6739267" cy="1472392"/>
          </a:xfrm>
        </p:grpSpPr>
        <p:sp>
          <p:nvSpPr>
            <p:cNvPr id="3" name="Freeform 3"/>
            <p:cNvSpPr/>
            <p:nvPr/>
          </p:nvSpPr>
          <p:spPr>
            <a:xfrm>
              <a:off x="0" y="0"/>
              <a:ext cx="6739268" cy="1472392"/>
            </a:xfrm>
            <a:custGeom>
              <a:avLst/>
              <a:gdLst/>
              <a:ahLst/>
              <a:cxnLst/>
              <a:rect l="l" t="t" r="r" b="b"/>
              <a:pathLst>
                <a:path w="6739268" h="1472392">
                  <a:moveTo>
                    <a:pt x="0" y="0"/>
                  </a:moveTo>
                  <a:lnTo>
                    <a:pt x="6739268" y="0"/>
                  </a:lnTo>
                  <a:lnTo>
                    <a:pt x="6739268" y="1472392"/>
                  </a:lnTo>
                  <a:lnTo>
                    <a:pt x="0" y="1472392"/>
                  </a:lnTo>
                  <a:close/>
                </a:path>
              </a:pathLst>
            </a:custGeom>
            <a:solidFill>
              <a:srgbClr val="53023F"/>
            </a:solidFill>
          </p:spPr>
        </p:sp>
      </p:grpSp>
      <p:sp>
        <p:nvSpPr>
          <p:cNvPr id="4" name="TextBox 4"/>
          <p:cNvSpPr txBox="1"/>
          <p:nvPr/>
        </p:nvSpPr>
        <p:spPr>
          <a:xfrm>
            <a:off x="9441360" y="1567580"/>
            <a:ext cx="8242636" cy="1653355"/>
          </a:xfrm>
          <a:prstGeom prst="rect">
            <a:avLst/>
          </a:prstGeom>
        </p:spPr>
        <p:txBody>
          <a:bodyPr lIns="0" tIns="0" rIns="0" bIns="0" rtlCol="0" anchor="t">
            <a:spAutoFit/>
          </a:bodyPr>
          <a:lstStyle/>
          <a:p>
            <a:pPr algn="l">
              <a:lnSpc>
                <a:spcPts val="13573"/>
              </a:lnSpc>
            </a:pPr>
            <a:r>
              <a:rPr lang="en-US" sz="9695" b="1">
                <a:solidFill>
                  <a:srgbClr val="EB0D89"/>
                </a:solidFill>
                <a:latin typeface="Poppins Bold"/>
                <a:ea typeface="Poppins Bold"/>
                <a:cs typeface="Poppins Bold"/>
                <a:sym typeface="Poppins Bold"/>
              </a:rPr>
              <a:t>Thank You!</a:t>
            </a:r>
          </a:p>
        </p:txBody>
      </p:sp>
      <p:grpSp>
        <p:nvGrpSpPr>
          <p:cNvPr id="5" name="Group 5"/>
          <p:cNvGrpSpPr/>
          <p:nvPr/>
        </p:nvGrpSpPr>
        <p:grpSpPr>
          <a:xfrm>
            <a:off x="11430000" y="6819900"/>
            <a:ext cx="6253998" cy="2187058"/>
            <a:chOff x="-95344" y="-582096"/>
            <a:chExt cx="8338663" cy="2916077"/>
          </a:xfrm>
        </p:grpSpPr>
        <p:sp>
          <p:nvSpPr>
            <p:cNvPr id="6" name="Freeform 6"/>
            <p:cNvSpPr/>
            <p:nvPr/>
          </p:nvSpPr>
          <p:spPr>
            <a:xfrm>
              <a:off x="0" y="1057827"/>
              <a:ext cx="522965" cy="360192"/>
            </a:xfrm>
            <a:custGeom>
              <a:avLst/>
              <a:gdLst/>
              <a:ahLst/>
              <a:cxnLst/>
              <a:rect l="l" t="t" r="r" b="b"/>
              <a:pathLst>
                <a:path w="522965" h="360192">
                  <a:moveTo>
                    <a:pt x="0" y="0"/>
                  </a:moveTo>
                  <a:lnTo>
                    <a:pt x="522965" y="0"/>
                  </a:lnTo>
                  <a:lnTo>
                    <a:pt x="522965" y="360192"/>
                  </a:lnTo>
                  <a:lnTo>
                    <a:pt x="0" y="360192"/>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0" y="1811016"/>
              <a:ext cx="522965" cy="522965"/>
            </a:xfrm>
            <a:custGeom>
              <a:avLst/>
              <a:gdLst/>
              <a:ahLst/>
              <a:cxnLst/>
              <a:rect l="l" t="t" r="r" b="b"/>
              <a:pathLst>
                <a:path w="522965" h="522965">
                  <a:moveTo>
                    <a:pt x="0" y="0"/>
                  </a:moveTo>
                  <a:lnTo>
                    <a:pt x="522965" y="0"/>
                  </a:lnTo>
                  <a:lnTo>
                    <a:pt x="522965" y="522964"/>
                  </a:lnTo>
                  <a:lnTo>
                    <a:pt x="0" y="522964"/>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8" name="TextBox 8"/>
            <p:cNvSpPr txBox="1"/>
            <p:nvPr/>
          </p:nvSpPr>
          <p:spPr>
            <a:xfrm>
              <a:off x="-95344" y="-582096"/>
              <a:ext cx="6487539" cy="1367896"/>
            </a:xfrm>
            <a:prstGeom prst="rect">
              <a:avLst/>
            </a:prstGeom>
          </p:spPr>
          <p:txBody>
            <a:bodyPr wrap="square" lIns="0" tIns="0" rIns="0" bIns="0" rtlCol="0" anchor="t">
              <a:spAutoFit/>
            </a:bodyPr>
            <a:lstStyle/>
            <a:p>
              <a:pPr algn="l">
                <a:lnSpc>
                  <a:spcPts val="4026"/>
                </a:lnSpc>
              </a:pPr>
              <a:r>
                <a:rPr lang="en-US" sz="2875" dirty="0" smtClean="0">
                  <a:solidFill>
                    <a:srgbClr val="FFFFFF"/>
                  </a:solidFill>
                  <a:latin typeface="Poppins Medium"/>
                  <a:ea typeface="Poppins Medium"/>
                  <a:cs typeface="Poppins Medium"/>
                  <a:sym typeface="Poppins Medium"/>
                </a:rPr>
                <a:t>Dhiraj Chabbria</a:t>
              </a:r>
            </a:p>
            <a:p>
              <a:pPr algn="l">
                <a:lnSpc>
                  <a:spcPts val="4026"/>
                </a:lnSpc>
              </a:pPr>
              <a:r>
                <a:rPr lang="en-US" sz="2875" dirty="0" smtClean="0">
                  <a:solidFill>
                    <a:srgbClr val="FFFFFF"/>
                  </a:solidFill>
                  <a:latin typeface="Poppins Medium"/>
                  <a:ea typeface="Poppins Medium"/>
                  <a:cs typeface="Poppins Medium"/>
                  <a:sym typeface="Poppins Medium"/>
                </a:rPr>
                <a:t>Director - Marketing</a:t>
              </a:r>
              <a:endParaRPr lang="en-US" sz="2875" dirty="0">
                <a:solidFill>
                  <a:srgbClr val="FFFFFF"/>
                </a:solidFill>
                <a:latin typeface="Poppins Medium"/>
                <a:ea typeface="Poppins Medium"/>
                <a:cs typeface="Poppins Medium"/>
                <a:sym typeface="Poppins Medium"/>
              </a:endParaRPr>
            </a:p>
          </p:txBody>
        </p:sp>
        <p:sp>
          <p:nvSpPr>
            <p:cNvPr id="9" name="TextBox 9"/>
            <p:cNvSpPr txBox="1"/>
            <p:nvPr/>
          </p:nvSpPr>
          <p:spPr>
            <a:xfrm>
              <a:off x="940529" y="949252"/>
              <a:ext cx="7302790" cy="564257"/>
            </a:xfrm>
            <a:prstGeom prst="rect">
              <a:avLst/>
            </a:prstGeom>
          </p:spPr>
          <p:txBody>
            <a:bodyPr lIns="0" tIns="0" rIns="0" bIns="0" rtlCol="0" anchor="t">
              <a:spAutoFit/>
            </a:bodyPr>
            <a:lstStyle/>
            <a:p>
              <a:pPr algn="l">
                <a:lnSpc>
                  <a:spcPts val="3322"/>
                </a:lnSpc>
              </a:pPr>
              <a:r>
                <a:rPr lang="en-US" sz="2373" dirty="0">
                  <a:solidFill>
                    <a:srgbClr val="FFFFFF"/>
                  </a:solidFill>
                  <a:latin typeface="Poppins Medium"/>
                  <a:ea typeface="Poppins Medium"/>
                  <a:cs typeface="Poppins Medium"/>
                  <a:sym typeface="Poppins Medium"/>
                </a:rPr>
                <a:t>: </a:t>
              </a:r>
              <a:r>
                <a:rPr lang="en-US" sz="2373" dirty="0" smtClean="0">
                  <a:solidFill>
                    <a:srgbClr val="FFFFFF"/>
                  </a:solidFill>
                  <a:latin typeface="Poppins Medium"/>
                  <a:ea typeface="Poppins Medium"/>
                  <a:cs typeface="Poppins Medium"/>
                  <a:sym typeface="Poppins Medium"/>
                </a:rPr>
                <a:t>dc</a:t>
              </a:r>
              <a:r>
                <a:rPr lang="en-US" sz="2373" dirty="0" smtClean="0">
                  <a:solidFill>
                    <a:srgbClr val="FFFFFF"/>
                  </a:solidFill>
                  <a:latin typeface="Poppins Medium"/>
                  <a:ea typeface="Poppins Medium"/>
                  <a:cs typeface="Poppins Medium"/>
                  <a:sym typeface="Poppins Medium"/>
                </a:rPr>
                <a:t>@sabmarcom.com</a:t>
              </a:r>
              <a:endParaRPr lang="en-US" sz="2373" dirty="0">
                <a:solidFill>
                  <a:srgbClr val="FFFFFF"/>
                </a:solidFill>
                <a:latin typeface="Poppins Medium"/>
                <a:ea typeface="Poppins Medium"/>
                <a:cs typeface="Poppins Medium"/>
                <a:sym typeface="Poppins Medium"/>
              </a:endParaRPr>
            </a:p>
          </p:txBody>
        </p:sp>
        <p:sp>
          <p:nvSpPr>
            <p:cNvPr id="10" name="TextBox 10"/>
            <p:cNvSpPr txBox="1"/>
            <p:nvPr/>
          </p:nvSpPr>
          <p:spPr>
            <a:xfrm>
              <a:off x="987084" y="1734909"/>
              <a:ext cx="6029687" cy="564257"/>
            </a:xfrm>
            <a:prstGeom prst="rect">
              <a:avLst/>
            </a:prstGeom>
          </p:spPr>
          <p:txBody>
            <a:bodyPr lIns="0" tIns="0" rIns="0" bIns="0" rtlCol="0" anchor="t">
              <a:spAutoFit/>
            </a:bodyPr>
            <a:lstStyle/>
            <a:p>
              <a:pPr algn="l">
                <a:lnSpc>
                  <a:spcPts val="3322"/>
                </a:lnSpc>
              </a:pPr>
              <a:r>
                <a:rPr lang="en-US" sz="2373" dirty="0">
                  <a:solidFill>
                    <a:srgbClr val="FFFFFF"/>
                  </a:solidFill>
                  <a:latin typeface="Poppins Medium"/>
                  <a:ea typeface="Poppins Medium"/>
                  <a:cs typeface="Poppins Medium"/>
                  <a:sym typeface="Poppins Medium"/>
                </a:rPr>
                <a:t>+91 </a:t>
              </a:r>
              <a:r>
                <a:rPr lang="en-US" sz="2373" dirty="0" smtClean="0">
                  <a:solidFill>
                    <a:srgbClr val="FFFFFF"/>
                  </a:solidFill>
                  <a:latin typeface="Poppins Medium"/>
                  <a:ea typeface="Poppins Medium"/>
                  <a:cs typeface="Poppins Medium"/>
                  <a:sym typeface="Poppins Medium"/>
                </a:rPr>
                <a:t>98700 79884</a:t>
              </a:r>
              <a:endParaRPr lang="en-US" sz="2373" dirty="0">
                <a:solidFill>
                  <a:srgbClr val="FFFFFF"/>
                </a:solidFill>
                <a:latin typeface="Poppins Medium"/>
                <a:ea typeface="Poppins Medium"/>
                <a:cs typeface="Poppins Medium"/>
                <a:sym typeface="Poppins Medium"/>
              </a:endParaRPr>
            </a:p>
          </p:txBody>
        </p:sp>
      </p:grpSp>
      <p:grpSp>
        <p:nvGrpSpPr>
          <p:cNvPr id="11" name="Group 11"/>
          <p:cNvGrpSpPr/>
          <p:nvPr/>
        </p:nvGrpSpPr>
        <p:grpSpPr>
          <a:xfrm>
            <a:off x="0" y="9675834"/>
            <a:ext cx="18288000" cy="611166"/>
            <a:chOff x="0" y="0"/>
            <a:chExt cx="24384000" cy="814888"/>
          </a:xfrm>
        </p:grpSpPr>
        <p:grpSp>
          <p:nvGrpSpPr>
            <p:cNvPr id="12" name="Group 12"/>
            <p:cNvGrpSpPr/>
            <p:nvPr/>
          </p:nvGrpSpPr>
          <p:grpSpPr>
            <a:xfrm>
              <a:off x="0" y="0"/>
              <a:ext cx="24384000" cy="814888"/>
              <a:chOff x="0" y="0"/>
              <a:chExt cx="6671512" cy="222955"/>
            </a:xfrm>
          </p:grpSpPr>
          <p:sp>
            <p:nvSpPr>
              <p:cNvPr id="13" name="Freeform 13"/>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14" name="Group 14"/>
            <p:cNvGrpSpPr/>
            <p:nvPr/>
          </p:nvGrpSpPr>
          <p:grpSpPr>
            <a:xfrm>
              <a:off x="0" y="0"/>
              <a:ext cx="13162808" cy="814888"/>
              <a:chOff x="0" y="0"/>
              <a:chExt cx="3601371" cy="222955"/>
            </a:xfrm>
          </p:grpSpPr>
          <p:sp>
            <p:nvSpPr>
              <p:cNvPr id="15" name="Freeform 15"/>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16" name="Freeform 16"/>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6"/>
            <a:stretch>
              <a:fillRect l="-112775" r="-99247" b="-62552"/>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AutoShape 7"/>
          <p:cNvSpPr/>
          <p:nvPr/>
        </p:nvSpPr>
        <p:spPr>
          <a:xfrm>
            <a:off x="6151564" y="3494065"/>
            <a:ext cx="5984873" cy="0"/>
          </a:xfrm>
          <a:prstGeom prst="line">
            <a:avLst/>
          </a:prstGeom>
          <a:ln w="19050" cap="flat">
            <a:solidFill>
              <a:srgbClr val="000229">
                <a:alpha val="19608"/>
              </a:srgbClr>
            </a:solidFill>
            <a:prstDash val="solid"/>
            <a:headEnd type="none" w="sm" len="sm"/>
            <a:tailEnd type="none" w="sm" len="sm"/>
          </a:ln>
        </p:spPr>
      </p:sp>
      <p:sp>
        <p:nvSpPr>
          <p:cNvPr id="8" name="AutoShape 8"/>
          <p:cNvSpPr/>
          <p:nvPr/>
        </p:nvSpPr>
        <p:spPr>
          <a:xfrm>
            <a:off x="6151564" y="4438364"/>
            <a:ext cx="5984873" cy="0"/>
          </a:xfrm>
          <a:prstGeom prst="line">
            <a:avLst/>
          </a:prstGeom>
          <a:ln w="19050" cap="flat">
            <a:solidFill>
              <a:srgbClr val="000229">
                <a:alpha val="19608"/>
              </a:srgbClr>
            </a:solidFill>
            <a:prstDash val="solid"/>
            <a:headEnd type="none" w="sm" len="sm"/>
            <a:tailEnd type="none" w="sm" len="sm"/>
          </a:ln>
        </p:spPr>
      </p:sp>
      <p:sp>
        <p:nvSpPr>
          <p:cNvPr id="9" name="TextBox 9"/>
          <p:cNvSpPr txBox="1"/>
          <p:nvPr/>
        </p:nvSpPr>
        <p:spPr>
          <a:xfrm>
            <a:off x="6151564" y="4731184"/>
            <a:ext cx="4629155" cy="942558"/>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Recent Designs &amp; Shoots</a:t>
            </a:r>
          </a:p>
          <a:p>
            <a:pPr algn="l">
              <a:lnSpc>
                <a:spcPts val="3799"/>
              </a:lnSpc>
            </a:pPr>
            <a:endParaRPr lang="en-US" sz="3166" b="1" spc="-82">
              <a:solidFill>
                <a:srgbClr val="000229"/>
              </a:solidFill>
              <a:latin typeface="HK Sentiments Medium"/>
              <a:ea typeface="HK Sentiments Medium"/>
              <a:cs typeface="HK Sentiments Medium"/>
              <a:sym typeface="HK Sentiments Medium"/>
            </a:endParaRPr>
          </a:p>
        </p:txBody>
      </p:sp>
      <p:sp>
        <p:nvSpPr>
          <p:cNvPr id="10" name="AutoShape 10"/>
          <p:cNvSpPr/>
          <p:nvPr/>
        </p:nvSpPr>
        <p:spPr>
          <a:xfrm>
            <a:off x="6151564" y="5382662"/>
            <a:ext cx="5984873" cy="0"/>
          </a:xfrm>
          <a:prstGeom prst="line">
            <a:avLst/>
          </a:prstGeom>
          <a:ln w="19050" cap="flat">
            <a:solidFill>
              <a:srgbClr val="000229">
                <a:alpha val="19608"/>
              </a:srgbClr>
            </a:solidFill>
            <a:prstDash val="solid"/>
            <a:headEnd type="none" w="sm" len="sm"/>
            <a:tailEnd type="none" w="sm" len="sm"/>
          </a:ln>
        </p:spPr>
      </p:sp>
      <p:sp>
        <p:nvSpPr>
          <p:cNvPr id="11" name="AutoShape 11"/>
          <p:cNvSpPr/>
          <p:nvPr/>
        </p:nvSpPr>
        <p:spPr>
          <a:xfrm>
            <a:off x="6151564" y="6326961"/>
            <a:ext cx="5984873" cy="0"/>
          </a:xfrm>
          <a:prstGeom prst="line">
            <a:avLst/>
          </a:prstGeom>
          <a:ln w="19050" cap="flat">
            <a:solidFill>
              <a:srgbClr val="000229">
                <a:alpha val="19608"/>
              </a:srgbClr>
            </a:solidFill>
            <a:prstDash val="solid"/>
            <a:headEnd type="none" w="sm" len="sm"/>
            <a:tailEnd type="none" w="sm" len="sm"/>
          </a:ln>
        </p:spPr>
      </p:sp>
      <p:sp>
        <p:nvSpPr>
          <p:cNvPr id="12" name="AutoShape 12"/>
          <p:cNvSpPr/>
          <p:nvPr/>
        </p:nvSpPr>
        <p:spPr>
          <a:xfrm>
            <a:off x="6151564" y="7271259"/>
            <a:ext cx="5984873" cy="0"/>
          </a:xfrm>
          <a:prstGeom prst="line">
            <a:avLst/>
          </a:prstGeom>
          <a:ln w="19050" cap="flat">
            <a:solidFill>
              <a:srgbClr val="000229">
                <a:alpha val="19608"/>
              </a:srgbClr>
            </a:solidFill>
            <a:prstDash val="solid"/>
            <a:headEnd type="none" w="sm" len="sm"/>
            <a:tailEnd type="none" w="sm" len="sm"/>
          </a:ln>
        </p:spPr>
      </p:sp>
      <p:sp>
        <p:nvSpPr>
          <p:cNvPr id="13" name="AutoShape 13"/>
          <p:cNvSpPr/>
          <p:nvPr/>
        </p:nvSpPr>
        <p:spPr>
          <a:xfrm>
            <a:off x="6151564" y="8215558"/>
            <a:ext cx="5984873" cy="0"/>
          </a:xfrm>
          <a:prstGeom prst="line">
            <a:avLst/>
          </a:prstGeom>
          <a:ln w="19050" cap="flat">
            <a:solidFill>
              <a:srgbClr val="000229">
                <a:alpha val="19608"/>
              </a:srgbClr>
            </a:solidFill>
            <a:prstDash val="solid"/>
            <a:headEnd type="none" w="sm" len="sm"/>
            <a:tailEnd type="none" w="sm" len="sm"/>
          </a:ln>
        </p:spPr>
      </p:sp>
      <p:sp>
        <p:nvSpPr>
          <p:cNvPr id="14" name="Freeform 14"/>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
        <p:nvSpPr>
          <p:cNvPr id="15" name="TextBox 15"/>
          <p:cNvSpPr txBox="1"/>
          <p:nvPr/>
        </p:nvSpPr>
        <p:spPr>
          <a:xfrm>
            <a:off x="4446061" y="1320065"/>
            <a:ext cx="9395878" cy="1268932"/>
          </a:xfrm>
          <a:prstGeom prst="rect">
            <a:avLst/>
          </a:prstGeom>
        </p:spPr>
        <p:txBody>
          <a:bodyPr lIns="0" tIns="0" rIns="0" bIns="0" rtlCol="0" anchor="t">
            <a:spAutoFit/>
          </a:bodyPr>
          <a:lstStyle/>
          <a:p>
            <a:pPr algn="l">
              <a:lnSpc>
                <a:spcPts val="10451"/>
              </a:lnSpc>
            </a:pPr>
            <a:r>
              <a:rPr lang="en-US" sz="7465">
                <a:solidFill>
                  <a:srgbClr val="53023F"/>
                </a:solidFill>
                <a:latin typeface="Poppins Bold"/>
                <a:ea typeface="Poppins Bold"/>
                <a:cs typeface="Poppins Bold"/>
                <a:sym typeface="Poppins Bold"/>
              </a:rPr>
              <a:t>Table of Contents:</a:t>
            </a:r>
          </a:p>
        </p:txBody>
      </p:sp>
      <p:sp>
        <p:nvSpPr>
          <p:cNvPr id="16" name="TextBox 16"/>
          <p:cNvSpPr txBox="1"/>
          <p:nvPr/>
        </p:nvSpPr>
        <p:spPr>
          <a:xfrm>
            <a:off x="11139256" y="2786276"/>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03</a:t>
            </a:r>
          </a:p>
        </p:txBody>
      </p:sp>
      <p:sp>
        <p:nvSpPr>
          <p:cNvPr id="17" name="TextBox 17"/>
          <p:cNvSpPr txBox="1"/>
          <p:nvPr/>
        </p:nvSpPr>
        <p:spPr>
          <a:xfrm>
            <a:off x="11139256" y="3730575"/>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04</a:t>
            </a:r>
          </a:p>
        </p:txBody>
      </p:sp>
      <p:sp>
        <p:nvSpPr>
          <p:cNvPr id="18" name="TextBox 18"/>
          <p:cNvSpPr txBox="1"/>
          <p:nvPr/>
        </p:nvSpPr>
        <p:spPr>
          <a:xfrm>
            <a:off x="11139256" y="4674873"/>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05</a:t>
            </a:r>
          </a:p>
        </p:txBody>
      </p:sp>
      <p:sp>
        <p:nvSpPr>
          <p:cNvPr id="19" name="TextBox 19"/>
          <p:cNvSpPr txBox="1"/>
          <p:nvPr/>
        </p:nvSpPr>
        <p:spPr>
          <a:xfrm>
            <a:off x="11139256" y="5619172"/>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06</a:t>
            </a:r>
          </a:p>
        </p:txBody>
      </p:sp>
      <p:sp>
        <p:nvSpPr>
          <p:cNvPr id="20" name="TextBox 20"/>
          <p:cNvSpPr txBox="1"/>
          <p:nvPr/>
        </p:nvSpPr>
        <p:spPr>
          <a:xfrm>
            <a:off x="11139256" y="6563470"/>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08</a:t>
            </a:r>
          </a:p>
        </p:txBody>
      </p:sp>
      <p:sp>
        <p:nvSpPr>
          <p:cNvPr id="21" name="TextBox 21"/>
          <p:cNvSpPr txBox="1"/>
          <p:nvPr/>
        </p:nvSpPr>
        <p:spPr>
          <a:xfrm>
            <a:off x="11139256" y="7507769"/>
            <a:ext cx="997180" cy="471279"/>
          </a:xfrm>
          <a:prstGeom prst="rect">
            <a:avLst/>
          </a:prstGeom>
        </p:spPr>
        <p:txBody>
          <a:bodyPr lIns="0" tIns="0" rIns="0" bIns="0" rtlCol="0" anchor="t">
            <a:spAutoFit/>
          </a:bodyPr>
          <a:lstStyle/>
          <a:p>
            <a:pPr algn="r">
              <a:lnSpc>
                <a:spcPts val="3799"/>
              </a:lnSpc>
            </a:pPr>
            <a:r>
              <a:rPr lang="en-US" sz="3166" b="1" spc="-82">
                <a:solidFill>
                  <a:srgbClr val="000229"/>
                </a:solidFill>
                <a:latin typeface="HK Sentiments Medium"/>
                <a:ea typeface="HK Sentiments Medium"/>
                <a:cs typeface="HK Sentiments Medium"/>
                <a:sym typeface="HK Sentiments Medium"/>
              </a:rPr>
              <a:t>09</a:t>
            </a:r>
          </a:p>
        </p:txBody>
      </p:sp>
      <p:sp>
        <p:nvSpPr>
          <p:cNvPr id="22" name="TextBox 22"/>
          <p:cNvSpPr txBox="1"/>
          <p:nvPr/>
        </p:nvSpPr>
        <p:spPr>
          <a:xfrm>
            <a:off x="6151564" y="2842587"/>
            <a:ext cx="4986797" cy="471279"/>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About Us</a:t>
            </a:r>
          </a:p>
        </p:txBody>
      </p:sp>
      <p:sp>
        <p:nvSpPr>
          <p:cNvPr id="23" name="TextBox 23"/>
          <p:cNvSpPr txBox="1"/>
          <p:nvPr/>
        </p:nvSpPr>
        <p:spPr>
          <a:xfrm>
            <a:off x="6151564" y="3786885"/>
            <a:ext cx="4986797" cy="471279"/>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Current Marketing Plan</a:t>
            </a:r>
          </a:p>
        </p:txBody>
      </p:sp>
      <p:sp>
        <p:nvSpPr>
          <p:cNvPr id="24" name="TextBox 24"/>
          <p:cNvSpPr txBox="1"/>
          <p:nvPr/>
        </p:nvSpPr>
        <p:spPr>
          <a:xfrm>
            <a:off x="6151564" y="5675482"/>
            <a:ext cx="4986797" cy="471279"/>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Proposed Strategy</a:t>
            </a:r>
          </a:p>
        </p:txBody>
      </p:sp>
      <p:sp>
        <p:nvSpPr>
          <p:cNvPr id="25" name="TextBox 25"/>
          <p:cNvSpPr txBox="1"/>
          <p:nvPr/>
        </p:nvSpPr>
        <p:spPr>
          <a:xfrm>
            <a:off x="6151564" y="6619781"/>
            <a:ext cx="4986797" cy="471279"/>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Budget Breakdown</a:t>
            </a:r>
          </a:p>
        </p:txBody>
      </p:sp>
      <p:sp>
        <p:nvSpPr>
          <p:cNvPr id="26" name="TextBox 26"/>
          <p:cNvSpPr txBox="1"/>
          <p:nvPr/>
        </p:nvSpPr>
        <p:spPr>
          <a:xfrm>
            <a:off x="6151564" y="7564079"/>
            <a:ext cx="4986797" cy="471279"/>
          </a:xfrm>
          <a:prstGeom prst="rect">
            <a:avLst/>
          </a:prstGeom>
        </p:spPr>
        <p:txBody>
          <a:bodyPr lIns="0" tIns="0" rIns="0" bIns="0" rtlCol="0" anchor="t">
            <a:spAutoFit/>
          </a:bodyPr>
          <a:lstStyle/>
          <a:p>
            <a:pPr algn="l">
              <a:lnSpc>
                <a:spcPts val="3799"/>
              </a:lnSpc>
            </a:pPr>
            <a:r>
              <a:rPr lang="en-US" sz="3166" b="1" spc="-82">
                <a:solidFill>
                  <a:srgbClr val="000229"/>
                </a:solidFill>
                <a:latin typeface="HK Sentiments Medium"/>
                <a:ea typeface="HK Sentiments Medium"/>
                <a:cs typeface="HK Sentiments Medium"/>
                <a:sym typeface="HK Sentiments Medium"/>
              </a:rPr>
              <a:t>Questions? Get in Touch!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028700"/>
            <a:ext cx="8415576" cy="2564253"/>
            <a:chOff x="0" y="0"/>
            <a:chExt cx="2846751" cy="867414"/>
          </a:xfrm>
        </p:grpSpPr>
        <p:sp>
          <p:nvSpPr>
            <p:cNvPr id="3" name="Freeform 3"/>
            <p:cNvSpPr/>
            <p:nvPr/>
          </p:nvSpPr>
          <p:spPr>
            <a:xfrm>
              <a:off x="0" y="0"/>
              <a:ext cx="2846751" cy="867414"/>
            </a:xfrm>
            <a:custGeom>
              <a:avLst/>
              <a:gdLst/>
              <a:ahLst/>
              <a:cxnLst/>
              <a:rect l="l" t="t" r="r" b="b"/>
              <a:pathLst>
                <a:path w="2846751" h="867414">
                  <a:moveTo>
                    <a:pt x="2722290" y="867414"/>
                  </a:moveTo>
                  <a:lnTo>
                    <a:pt x="124460" y="867414"/>
                  </a:lnTo>
                  <a:cubicBezTo>
                    <a:pt x="55880" y="867414"/>
                    <a:pt x="0" y="811534"/>
                    <a:pt x="0" y="742954"/>
                  </a:cubicBezTo>
                  <a:lnTo>
                    <a:pt x="0" y="124460"/>
                  </a:lnTo>
                  <a:cubicBezTo>
                    <a:pt x="0" y="55880"/>
                    <a:pt x="55880" y="0"/>
                    <a:pt x="124460" y="0"/>
                  </a:cubicBezTo>
                  <a:lnTo>
                    <a:pt x="2722291" y="0"/>
                  </a:lnTo>
                  <a:cubicBezTo>
                    <a:pt x="2790871" y="0"/>
                    <a:pt x="2846751" y="55880"/>
                    <a:pt x="2846751" y="124460"/>
                  </a:cubicBezTo>
                  <a:lnTo>
                    <a:pt x="2846751" y="742954"/>
                  </a:lnTo>
                  <a:cubicBezTo>
                    <a:pt x="2846751" y="811534"/>
                    <a:pt x="2790871" y="867414"/>
                    <a:pt x="2722291" y="867414"/>
                  </a:cubicBezTo>
                  <a:close/>
                </a:path>
              </a:pathLst>
            </a:custGeom>
            <a:solidFill>
              <a:srgbClr val="EB0D89"/>
            </a:solidFill>
          </p:spPr>
        </p:sp>
      </p:grpSp>
      <p:grpSp>
        <p:nvGrpSpPr>
          <p:cNvPr id="4" name="Group 4"/>
          <p:cNvGrpSpPr/>
          <p:nvPr/>
        </p:nvGrpSpPr>
        <p:grpSpPr>
          <a:xfrm>
            <a:off x="9144000" y="3861374"/>
            <a:ext cx="3976616" cy="2564253"/>
            <a:chOff x="0" y="0"/>
            <a:chExt cx="2086401" cy="1345380"/>
          </a:xfrm>
        </p:grpSpPr>
        <p:sp>
          <p:nvSpPr>
            <p:cNvPr id="5" name="Freeform 5"/>
            <p:cNvSpPr/>
            <p:nvPr/>
          </p:nvSpPr>
          <p:spPr>
            <a:xfrm>
              <a:off x="0" y="0"/>
              <a:ext cx="2086401" cy="1345380"/>
            </a:xfrm>
            <a:custGeom>
              <a:avLst/>
              <a:gdLst/>
              <a:ahLst/>
              <a:cxnLst/>
              <a:rect l="l" t="t" r="r" b="b"/>
              <a:pathLst>
                <a:path w="2086401" h="1345380">
                  <a:moveTo>
                    <a:pt x="1961941" y="59690"/>
                  </a:moveTo>
                  <a:cubicBezTo>
                    <a:pt x="1997501" y="59690"/>
                    <a:pt x="2026711" y="88900"/>
                    <a:pt x="2026711" y="124460"/>
                  </a:cubicBezTo>
                  <a:lnTo>
                    <a:pt x="2026711" y="1220920"/>
                  </a:lnTo>
                  <a:cubicBezTo>
                    <a:pt x="2026711" y="1256480"/>
                    <a:pt x="1997501" y="1285690"/>
                    <a:pt x="1961941" y="1285690"/>
                  </a:cubicBezTo>
                  <a:lnTo>
                    <a:pt x="124460" y="1285690"/>
                  </a:lnTo>
                  <a:cubicBezTo>
                    <a:pt x="88900" y="1285690"/>
                    <a:pt x="59690" y="1256480"/>
                    <a:pt x="59690" y="1220920"/>
                  </a:cubicBezTo>
                  <a:lnTo>
                    <a:pt x="59690" y="124460"/>
                  </a:lnTo>
                  <a:cubicBezTo>
                    <a:pt x="59690" y="88900"/>
                    <a:pt x="88900" y="59690"/>
                    <a:pt x="124460" y="59690"/>
                  </a:cubicBezTo>
                  <a:lnTo>
                    <a:pt x="1961941" y="59690"/>
                  </a:lnTo>
                  <a:moveTo>
                    <a:pt x="1961941" y="0"/>
                  </a:moveTo>
                  <a:lnTo>
                    <a:pt x="124460" y="0"/>
                  </a:lnTo>
                  <a:cubicBezTo>
                    <a:pt x="55880" y="0"/>
                    <a:pt x="0" y="55880"/>
                    <a:pt x="0" y="124460"/>
                  </a:cubicBezTo>
                  <a:lnTo>
                    <a:pt x="0" y="1220920"/>
                  </a:lnTo>
                  <a:cubicBezTo>
                    <a:pt x="0" y="1289500"/>
                    <a:pt x="55880" y="1345380"/>
                    <a:pt x="124460" y="1345380"/>
                  </a:cubicBezTo>
                  <a:lnTo>
                    <a:pt x="1961941" y="1345380"/>
                  </a:lnTo>
                  <a:cubicBezTo>
                    <a:pt x="2030521" y="1345380"/>
                    <a:pt x="2086401" y="1289500"/>
                    <a:pt x="2086401" y="1220920"/>
                  </a:cubicBezTo>
                  <a:lnTo>
                    <a:pt x="2086401" y="124460"/>
                  </a:lnTo>
                  <a:cubicBezTo>
                    <a:pt x="2086401" y="55880"/>
                    <a:pt x="2030521" y="0"/>
                    <a:pt x="1961941" y="0"/>
                  </a:cubicBezTo>
                  <a:close/>
                </a:path>
              </a:pathLst>
            </a:custGeom>
            <a:solidFill>
              <a:srgbClr val="EB0D89"/>
            </a:solidFill>
          </p:spPr>
        </p:sp>
      </p:grpSp>
      <p:grpSp>
        <p:nvGrpSpPr>
          <p:cNvPr id="6" name="Group 6"/>
          <p:cNvGrpSpPr/>
          <p:nvPr/>
        </p:nvGrpSpPr>
        <p:grpSpPr>
          <a:xfrm>
            <a:off x="13582960" y="3861374"/>
            <a:ext cx="3976616" cy="2564253"/>
            <a:chOff x="0" y="0"/>
            <a:chExt cx="2086401" cy="1345380"/>
          </a:xfrm>
        </p:grpSpPr>
        <p:sp>
          <p:nvSpPr>
            <p:cNvPr id="7" name="Freeform 7"/>
            <p:cNvSpPr/>
            <p:nvPr/>
          </p:nvSpPr>
          <p:spPr>
            <a:xfrm>
              <a:off x="0" y="0"/>
              <a:ext cx="2086401" cy="1345380"/>
            </a:xfrm>
            <a:custGeom>
              <a:avLst/>
              <a:gdLst/>
              <a:ahLst/>
              <a:cxnLst/>
              <a:rect l="l" t="t" r="r" b="b"/>
              <a:pathLst>
                <a:path w="2086401" h="1345380">
                  <a:moveTo>
                    <a:pt x="1961941" y="59690"/>
                  </a:moveTo>
                  <a:cubicBezTo>
                    <a:pt x="1997501" y="59690"/>
                    <a:pt x="2026711" y="88900"/>
                    <a:pt x="2026711" y="124460"/>
                  </a:cubicBezTo>
                  <a:lnTo>
                    <a:pt x="2026711" y="1220920"/>
                  </a:lnTo>
                  <a:cubicBezTo>
                    <a:pt x="2026711" y="1256480"/>
                    <a:pt x="1997501" y="1285690"/>
                    <a:pt x="1961941" y="1285690"/>
                  </a:cubicBezTo>
                  <a:lnTo>
                    <a:pt x="124460" y="1285690"/>
                  </a:lnTo>
                  <a:cubicBezTo>
                    <a:pt x="88900" y="1285690"/>
                    <a:pt x="59690" y="1256480"/>
                    <a:pt x="59690" y="1220920"/>
                  </a:cubicBezTo>
                  <a:lnTo>
                    <a:pt x="59690" y="124460"/>
                  </a:lnTo>
                  <a:cubicBezTo>
                    <a:pt x="59690" y="88900"/>
                    <a:pt x="88900" y="59690"/>
                    <a:pt x="124460" y="59690"/>
                  </a:cubicBezTo>
                  <a:lnTo>
                    <a:pt x="1961941" y="59690"/>
                  </a:lnTo>
                  <a:moveTo>
                    <a:pt x="1961941" y="0"/>
                  </a:moveTo>
                  <a:lnTo>
                    <a:pt x="124460" y="0"/>
                  </a:lnTo>
                  <a:cubicBezTo>
                    <a:pt x="55880" y="0"/>
                    <a:pt x="0" y="55880"/>
                    <a:pt x="0" y="124460"/>
                  </a:cubicBezTo>
                  <a:lnTo>
                    <a:pt x="0" y="1220920"/>
                  </a:lnTo>
                  <a:cubicBezTo>
                    <a:pt x="0" y="1289500"/>
                    <a:pt x="55880" y="1345380"/>
                    <a:pt x="124460" y="1345380"/>
                  </a:cubicBezTo>
                  <a:lnTo>
                    <a:pt x="1961941" y="1345380"/>
                  </a:lnTo>
                  <a:cubicBezTo>
                    <a:pt x="2030521" y="1345380"/>
                    <a:pt x="2086401" y="1289500"/>
                    <a:pt x="2086401" y="1220920"/>
                  </a:cubicBezTo>
                  <a:lnTo>
                    <a:pt x="2086401" y="124460"/>
                  </a:lnTo>
                  <a:cubicBezTo>
                    <a:pt x="2086401" y="55880"/>
                    <a:pt x="2030521" y="0"/>
                    <a:pt x="1961941" y="0"/>
                  </a:cubicBezTo>
                  <a:close/>
                </a:path>
              </a:pathLst>
            </a:custGeom>
            <a:solidFill>
              <a:srgbClr val="EB0D89"/>
            </a:solidFill>
          </p:spPr>
        </p:sp>
      </p:grpSp>
      <p:grpSp>
        <p:nvGrpSpPr>
          <p:cNvPr id="8" name="Group 8"/>
          <p:cNvGrpSpPr/>
          <p:nvPr/>
        </p:nvGrpSpPr>
        <p:grpSpPr>
          <a:xfrm>
            <a:off x="9144000" y="6694047"/>
            <a:ext cx="3976616" cy="2564253"/>
            <a:chOff x="0" y="0"/>
            <a:chExt cx="2086401" cy="1345380"/>
          </a:xfrm>
        </p:grpSpPr>
        <p:sp>
          <p:nvSpPr>
            <p:cNvPr id="9" name="Freeform 9"/>
            <p:cNvSpPr/>
            <p:nvPr/>
          </p:nvSpPr>
          <p:spPr>
            <a:xfrm>
              <a:off x="0" y="0"/>
              <a:ext cx="2086401" cy="1345380"/>
            </a:xfrm>
            <a:custGeom>
              <a:avLst/>
              <a:gdLst/>
              <a:ahLst/>
              <a:cxnLst/>
              <a:rect l="l" t="t" r="r" b="b"/>
              <a:pathLst>
                <a:path w="2086401" h="1345380">
                  <a:moveTo>
                    <a:pt x="1961941" y="59690"/>
                  </a:moveTo>
                  <a:cubicBezTo>
                    <a:pt x="1997501" y="59690"/>
                    <a:pt x="2026711" y="88900"/>
                    <a:pt x="2026711" y="124460"/>
                  </a:cubicBezTo>
                  <a:lnTo>
                    <a:pt x="2026711" y="1220920"/>
                  </a:lnTo>
                  <a:cubicBezTo>
                    <a:pt x="2026711" y="1256480"/>
                    <a:pt x="1997501" y="1285690"/>
                    <a:pt x="1961941" y="1285690"/>
                  </a:cubicBezTo>
                  <a:lnTo>
                    <a:pt x="124460" y="1285690"/>
                  </a:lnTo>
                  <a:cubicBezTo>
                    <a:pt x="88900" y="1285690"/>
                    <a:pt x="59690" y="1256480"/>
                    <a:pt x="59690" y="1220920"/>
                  </a:cubicBezTo>
                  <a:lnTo>
                    <a:pt x="59690" y="124460"/>
                  </a:lnTo>
                  <a:cubicBezTo>
                    <a:pt x="59690" y="88900"/>
                    <a:pt x="88900" y="59690"/>
                    <a:pt x="124460" y="59690"/>
                  </a:cubicBezTo>
                  <a:lnTo>
                    <a:pt x="1961941" y="59690"/>
                  </a:lnTo>
                  <a:moveTo>
                    <a:pt x="1961941" y="0"/>
                  </a:moveTo>
                  <a:lnTo>
                    <a:pt x="124460" y="0"/>
                  </a:lnTo>
                  <a:cubicBezTo>
                    <a:pt x="55880" y="0"/>
                    <a:pt x="0" y="55880"/>
                    <a:pt x="0" y="124460"/>
                  </a:cubicBezTo>
                  <a:lnTo>
                    <a:pt x="0" y="1220920"/>
                  </a:lnTo>
                  <a:cubicBezTo>
                    <a:pt x="0" y="1289500"/>
                    <a:pt x="55880" y="1345380"/>
                    <a:pt x="124460" y="1345380"/>
                  </a:cubicBezTo>
                  <a:lnTo>
                    <a:pt x="1961941" y="1345380"/>
                  </a:lnTo>
                  <a:cubicBezTo>
                    <a:pt x="2030521" y="1345380"/>
                    <a:pt x="2086401" y="1289500"/>
                    <a:pt x="2086401" y="1220920"/>
                  </a:cubicBezTo>
                  <a:lnTo>
                    <a:pt x="2086401" y="124460"/>
                  </a:lnTo>
                  <a:cubicBezTo>
                    <a:pt x="2086401" y="55880"/>
                    <a:pt x="2030521" y="0"/>
                    <a:pt x="1961941" y="0"/>
                  </a:cubicBezTo>
                  <a:close/>
                </a:path>
              </a:pathLst>
            </a:custGeom>
            <a:solidFill>
              <a:srgbClr val="EB0D89"/>
            </a:solidFill>
          </p:spPr>
        </p:sp>
      </p:grpSp>
      <p:grpSp>
        <p:nvGrpSpPr>
          <p:cNvPr id="10" name="Group 10"/>
          <p:cNvGrpSpPr/>
          <p:nvPr/>
        </p:nvGrpSpPr>
        <p:grpSpPr>
          <a:xfrm>
            <a:off x="13582960" y="6694047"/>
            <a:ext cx="3976616" cy="2564253"/>
            <a:chOff x="0" y="0"/>
            <a:chExt cx="2086401" cy="1345380"/>
          </a:xfrm>
        </p:grpSpPr>
        <p:sp>
          <p:nvSpPr>
            <p:cNvPr id="11" name="Freeform 11"/>
            <p:cNvSpPr/>
            <p:nvPr/>
          </p:nvSpPr>
          <p:spPr>
            <a:xfrm>
              <a:off x="0" y="0"/>
              <a:ext cx="2086401" cy="1345380"/>
            </a:xfrm>
            <a:custGeom>
              <a:avLst/>
              <a:gdLst/>
              <a:ahLst/>
              <a:cxnLst/>
              <a:rect l="l" t="t" r="r" b="b"/>
              <a:pathLst>
                <a:path w="2086401" h="1345380">
                  <a:moveTo>
                    <a:pt x="1961941" y="59690"/>
                  </a:moveTo>
                  <a:cubicBezTo>
                    <a:pt x="1997501" y="59690"/>
                    <a:pt x="2026711" y="88900"/>
                    <a:pt x="2026711" y="124460"/>
                  </a:cubicBezTo>
                  <a:lnTo>
                    <a:pt x="2026711" y="1220920"/>
                  </a:lnTo>
                  <a:cubicBezTo>
                    <a:pt x="2026711" y="1256480"/>
                    <a:pt x="1997501" y="1285690"/>
                    <a:pt x="1961941" y="1285690"/>
                  </a:cubicBezTo>
                  <a:lnTo>
                    <a:pt x="124460" y="1285690"/>
                  </a:lnTo>
                  <a:cubicBezTo>
                    <a:pt x="88900" y="1285690"/>
                    <a:pt x="59690" y="1256480"/>
                    <a:pt x="59690" y="1220920"/>
                  </a:cubicBezTo>
                  <a:lnTo>
                    <a:pt x="59690" y="124460"/>
                  </a:lnTo>
                  <a:cubicBezTo>
                    <a:pt x="59690" y="88900"/>
                    <a:pt x="88900" y="59690"/>
                    <a:pt x="124460" y="59690"/>
                  </a:cubicBezTo>
                  <a:lnTo>
                    <a:pt x="1961941" y="59690"/>
                  </a:lnTo>
                  <a:moveTo>
                    <a:pt x="1961941" y="0"/>
                  </a:moveTo>
                  <a:lnTo>
                    <a:pt x="124460" y="0"/>
                  </a:lnTo>
                  <a:cubicBezTo>
                    <a:pt x="55880" y="0"/>
                    <a:pt x="0" y="55880"/>
                    <a:pt x="0" y="124460"/>
                  </a:cubicBezTo>
                  <a:lnTo>
                    <a:pt x="0" y="1220920"/>
                  </a:lnTo>
                  <a:cubicBezTo>
                    <a:pt x="0" y="1289500"/>
                    <a:pt x="55880" y="1345380"/>
                    <a:pt x="124460" y="1345380"/>
                  </a:cubicBezTo>
                  <a:lnTo>
                    <a:pt x="1961941" y="1345380"/>
                  </a:lnTo>
                  <a:cubicBezTo>
                    <a:pt x="2030521" y="1345380"/>
                    <a:pt x="2086401" y="1289500"/>
                    <a:pt x="2086401" y="1220920"/>
                  </a:cubicBezTo>
                  <a:lnTo>
                    <a:pt x="2086401" y="124460"/>
                  </a:lnTo>
                  <a:cubicBezTo>
                    <a:pt x="2086401" y="55880"/>
                    <a:pt x="2030521" y="0"/>
                    <a:pt x="1961941" y="0"/>
                  </a:cubicBezTo>
                  <a:close/>
                </a:path>
              </a:pathLst>
            </a:custGeom>
            <a:solidFill>
              <a:srgbClr val="EB0D89"/>
            </a:solidFill>
          </p:spPr>
        </p:sp>
      </p:grpSp>
      <p:sp>
        <p:nvSpPr>
          <p:cNvPr id="12" name="TextBox 12"/>
          <p:cNvSpPr txBox="1"/>
          <p:nvPr/>
        </p:nvSpPr>
        <p:spPr>
          <a:xfrm>
            <a:off x="9430598" y="4063283"/>
            <a:ext cx="867251" cy="695261"/>
          </a:xfrm>
          <a:prstGeom prst="rect">
            <a:avLst/>
          </a:prstGeom>
        </p:spPr>
        <p:txBody>
          <a:bodyPr lIns="0" tIns="0" rIns="0" bIns="0" rtlCol="0" anchor="t">
            <a:spAutoFit/>
          </a:bodyPr>
          <a:lstStyle/>
          <a:p>
            <a:pPr algn="l">
              <a:lnSpc>
                <a:spcPts val="5600"/>
              </a:lnSpc>
            </a:pPr>
            <a:r>
              <a:rPr lang="en-US" sz="4000">
                <a:solidFill>
                  <a:srgbClr val="050A30"/>
                </a:solidFill>
                <a:latin typeface="Poppins Bold"/>
                <a:ea typeface="Poppins Bold"/>
                <a:cs typeface="Poppins Bold"/>
                <a:sym typeface="Poppins Bold"/>
              </a:rPr>
              <a:t>2</a:t>
            </a:r>
          </a:p>
        </p:txBody>
      </p:sp>
      <p:sp>
        <p:nvSpPr>
          <p:cNvPr id="13" name="TextBox 13"/>
          <p:cNvSpPr txBox="1"/>
          <p:nvPr/>
        </p:nvSpPr>
        <p:spPr>
          <a:xfrm>
            <a:off x="13936304" y="4063283"/>
            <a:ext cx="828723" cy="695261"/>
          </a:xfrm>
          <a:prstGeom prst="rect">
            <a:avLst/>
          </a:prstGeom>
        </p:spPr>
        <p:txBody>
          <a:bodyPr lIns="0" tIns="0" rIns="0" bIns="0" rtlCol="0" anchor="t">
            <a:spAutoFit/>
          </a:bodyPr>
          <a:lstStyle/>
          <a:p>
            <a:pPr algn="l">
              <a:lnSpc>
                <a:spcPts val="5600"/>
              </a:lnSpc>
            </a:pPr>
            <a:r>
              <a:rPr lang="en-US" sz="4000">
                <a:solidFill>
                  <a:srgbClr val="050A30"/>
                </a:solidFill>
                <a:latin typeface="Poppins Bold"/>
                <a:ea typeface="Poppins Bold"/>
                <a:cs typeface="Poppins Bold"/>
                <a:sym typeface="Poppins Bold"/>
              </a:rPr>
              <a:t>3</a:t>
            </a:r>
          </a:p>
        </p:txBody>
      </p:sp>
      <p:sp>
        <p:nvSpPr>
          <p:cNvPr id="14" name="TextBox 14"/>
          <p:cNvSpPr txBox="1"/>
          <p:nvPr/>
        </p:nvSpPr>
        <p:spPr>
          <a:xfrm>
            <a:off x="9430598" y="6950787"/>
            <a:ext cx="867251" cy="695261"/>
          </a:xfrm>
          <a:prstGeom prst="rect">
            <a:avLst/>
          </a:prstGeom>
        </p:spPr>
        <p:txBody>
          <a:bodyPr lIns="0" tIns="0" rIns="0" bIns="0" rtlCol="0" anchor="t">
            <a:spAutoFit/>
          </a:bodyPr>
          <a:lstStyle/>
          <a:p>
            <a:pPr algn="l">
              <a:lnSpc>
                <a:spcPts val="5600"/>
              </a:lnSpc>
            </a:pPr>
            <a:r>
              <a:rPr lang="en-US" sz="4000">
                <a:solidFill>
                  <a:srgbClr val="050A30"/>
                </a:solidFill>
                <a:latin typeface="Poppins Bold"/>
                <a:ea typeface="Poppins Bold"/>
                <a:cs typeface="Poppins Bold"/>
                <a:sym typeface="Poppins Bold"/>
              </a:rPr>
              <a:t>4</a:t>
            </a:r>
          </a:p>
        </p:txBody>
      </p:sp>
      <p:sp>
        <p:nvSpPr>
          <p:cNvPr id="15" name="TextBox 15"/>
          <p:cNvSpPr txBox="1"/>
          <p:nvPr/>
        </p:nvSpPr>
        <p:spPr>
          <a:xfrm>
            <a:off x="13936304" y="6950787"/>
            <a:ext cx="828723" cy="695261"/>
          </a:xfrm>
          <a:prstGeom prst="rect">
            <a:avLst/>
          </a:prstGeom>
        </p:spPr>
        <p:txBody>
          <a:bodyPr lIns="0" tIns="0" rIns="0" bIns="0" rtlCol="0" anchor="t">
            <a:spAutoFit/>
          </a:bodyPr>
          <a:lstStyle/>
          <a:p>
            <a:pPr algn="l">
              <a:lnSpc>
                <a:spcPts val="5600"/>
              </a:lnSpc>
            </a:pPr>
            <a:r>
              <a:rPr lang="en-US" sz="4000">
                <a:solidFill>
                  <a:srgbClr val="050A30"/>
                </a:solidFill>
                <a:latin typeface="Poppins Bold"/>
                <a:ea typeface="Poppins Bold"/>
                <a:cs typeface="Poppins Bold"/>
                <a:sym typeface="Poppins Bold"/>
              </a:rPr>
              <a:t>5</a:t>
            </a:r>
          </a:p>
        </p:txBody>
      </p:sp>
      <p:sp>
        <p:nvSpPr>
          <p:cNvPr id="16" name="TextBox 16"/>
          <p:cNvSpPr txBox="1"/>
          <p:nvPr/>
        </p:nvSpPr>
        <p:spPr>
          <a:xfrm>
            <a:off x="9430598" y="4758285"/>
            <a:ext cx="3378229" cy="385215"/>
          </a:xfrm>
          <a:prstGeom prst="rect">
            <a:avLst/>
          </a:prstGeom>
        </p:spPr>
        <p:txBody>
          <a:bodyPr lIns="0" tIns="0" rIns="0" bIns="0" rtlCol="0" anchor="t">
            <a:spAutoFit/>
          </a:bodyPr>
          <a:lstStyle/>
          <a:p>
            <a:pPr algn="l">
              <a:lnSpc>
                <a:spcPts val="3101"/>
              </a:lnSpc>
            </a:pPr>
            <a:r>
              <a:rPr lang="en-US" sz="2215" b="1">
                <a:solidFill>
                  <a:srgbClr val="050A30"/>
                </a:solidFill>
                <a:latin typeface="Poppins Bold"/>
                <a:ea typeface="Poppins Bold"/>
                <a:cs typeface="Poppins Bold"/>
                <a:sym typeface="Poppins Bold"/>
              </a:rPr>
              <a:t>Best Marketplace</a:t>
            </a:r>
          </a:p>
        </p:txBody>
      </p:sp>
      <p:sp>
        <p:nvSpPr>
          <p:cNvPr id="17" name="TextBox 17"/>
          <p:cNvSpPr txBox="1"/>
          <p:nvPr/>
        </p:nvSpPr>
        <p:spPr>
          <a:xfrm>
            <a:off x="13936304" y="4758285"/>
            <a:ext cx="2657904" cy="385215"/>
          </a:xfrm>
          <a:prstGeom prst="rect">
            <a:avLst/>
          </a:prstGeom>
        </p:spPr>
        <p:txBody>
          <a:bodyPr lIns="0" tIns="0" rIns="0" bIns="0" rtlCol="0" anchor="t">
            <a:spAutoFit/>
          </a:bodyPr>
          <a:lstStyle/>
          <a:p>
            <a:pPr algn="l">
              <a:lnSpc>
                <a:spcPts val="3101"/>
              </a:lnSpc>
            </a:pPr>
            <a:r>
              <a:rPr lang="en-US" sz="2215" b="1">
                <a:solidFill>
                  <a:srgbClr val="050A30"/>
                </a:solidFill>
                <a:latin typeface="Poppins Bold"/>
                <a:ea typeface="Poppins Bold"/>
                <a:cs typeface="Poppins Bold"/>
                <a:sym typeface="Poppins Bold"/>
              </a:rPr>
              <a:t>Great Service</a:t>
            </a:r>
          </a:p>
        </p:txBody>
      </p:sp>
      <p:sp>
        <p:nvSpPr>
          <p:cNvPr id="18" name="TextBox 18"/>
          <p:cNvSpPr txBox="1"/>
          <p:nvPr/>
        </p:nvSpPr>
        <p:spPr>
          <a:xfrm>
            <a:off x="9430598" y="7598423"/>
            <a:ext cx="3378229" cy="385215"/>
          </a:xfrm>
          <a:prstGeom prst="rect">
            <a:avLst/>
          </a:prstGeom>
        </p:spPr>
        <p:txBody>
          <a:bodyPr lIns="0" tIns="0" rIns="0" bIns="0" rtlCol="0" anchor="t">
            <a:spAutoFit/>
          </a:bodyPr>
          <a:lstStyle/>
          <a:p>
            <a:pPr algn="l">
              <a:lnSpc>
                <a:spcPts val="3101"/>
              </a:lnSpc>
            </a:pPr>
            <a:r>
              <a:rPr lang="en-US" sz="2215" b="1">
                <a:solidFill>
                  <a:srgbClr val="050A30"/>
                </a:solidFill>
                <a:latin typeface="Poppins Bold"/>
                <a:ea typeface="Poppins Bold"/>
                <a:cs typeface="Poppins Bold"/>
                <a:sym typeface="Poppins Bold"/>
              </a:rPr>
              <a:t>Growing Company</a:t>
            </a:r>
          </a:p>
        </p:txBody>
      </p:sp>
      <p:sp>
        <p:nvSpPr>
          <p:cNvPr id="19" name="TextBox 19"/>
          <p:cNvSpPr txBox="1"/>
          <p:nvPr/>
        </p:nvSpPr>
        <p:spPr>
          <a:xfrm>
            <a:off x="13936304" y="7598423"/>
            <a:ext cx="3353037" cy="385215"/>
          </a:xfrm>
          <a:prstGeom prst="rect">
            <a:avLst/>
          </a:prstGeom>
        </p:spPr>
        <p:txBody>
          <a:bodyPr lIns="0" tIns="0" rIns="0" bIns="0" rtlCol="0" anchor="t">
            <a:spAutoFit/>
          </a:bodyPr>
          <a:lstStyle/>
          <a:p>
            <a:pPr algn="l">
              <a:lnSpc>
                <a:spcPts val="3101"/>
              </a:lnSpc>
            </a:pPr>
            <a:r>
              <a:rPr lang="en-US" sz="2215" b="1">
                <a:solidFill>
                  <a:srgbClr val="050A30"/>
                </a:solidFill>
                <a:latin typeface="Poppins Bold"/>
                <a:ea typeface="Poppins Bold"/>
                <a:cs typeface="Poppins Bold"/>
                <a:sym typeface="Poppins Bold"/>
              </a:rPr>
              <a:t>Good Managemnet</a:t>
            </a:r>
          </a:p>
        </p:txBody>
      </p:sp>
      <p:sp>
        <p:nvSpPr>
          <p:cNvPr id="20" name="TextBox 20"/>
          <p:cNvSpPr txBox="1"/>
          <p:nvPr/>
        </p:nvSpPr>
        <p:spPr>
          <a:xfrm>
            <a:off x="1028700" y="3343647"/>
            <a:ext cx="5235751" cy="981535"/>
          </a:xfrm>
          <a:prstGeom prst="rect">
            <a:avLst/>
          </a:prstGeom>
        </p:spPr>
        <p:txBody>
          <a:bodyPr lIns="0" tIns="0" rIns="0" bIns="0" rtlCol="0" anchor="t">
            <a:spAutoFit/>
          </a:bodyPr>
          <a:lstStyle/>
          <a:p>
            <a:pPr algn="l">
              <a:lnSpc>
                <a:spcPts val="8054"/>
              </a:lnSpc>
            </a:pPr>
            <a:r>
              <a:rPr lang="en-US" sz="5753">
                <a:solidFill>
                  <a:srgbClr val="53023F"/>
                </a:solidFill>
                <a:latin typeface="Poppins Bold"/>
                <a:ea typeface="Poppins Bold"/>
                <a:cs typeface="Poppins Bold"/>
                <a:sym typeface="Poppins Bold"/>
              </a:rPr>
              <a:t>About Us</a:t>
            </a:r>
          </a:p>
        </p:txBody>
      </p:sp>
      <p:sp>
        <p:nvSpPr>
          <p:cNvPr id="21" name="TextBox 21"/>
          <p:cNvSpPr txBox="1"/>
          <p:nvPr/>
        </p:nvSpPr>
        <p:spPr>
          <a:xfrm>
            <a:off x="1028700" y="4548469"/>
            <a:ext cx="6647608" cy="1614929"/>
          </a:xfrm>
          <a:prstGeom prst="rect">
            <a:avLst/>
          </a:prstGeom>
        </p:spPr>
        <p:txBody>
          <a:bodyPr lIns="0" tIns="0" rIns="0" bIns="0" rtlCol="0" anchor="t">
            <a:spAutoFit/>
          </a:bodyPr>
          <a:lstStyle/>
          <a:p>
            <a:pPr algn="l">
              <a:lnSpc>
                <a:spcPts val="3238"/>
              </a:lnSpc>
            </a:pPr>
            <a:r>
              <a:rPr lang="en-US" sz="2313">
                <a:solidFill>
                  <a:srgbClr val="050A30"/>
                </a:solidFill>
                <a:latin typeface="Poppins Medium"/>
                <a:ea typeface="Poppins Medium"/>
                <a:cs typeface="Poppins Medium"/>
                <a:sym typeface="Poppins Medium"/>
              </a:rPr>
              <a:t>Solutions designed to complete the entire purchase funnel Connecting all dots of the AIDA model Impacting Consumption Curating Conversion</a:t>
            </a:r>
          </a:p>
        </p:txBody>
      </p:sp>
      <p:grpSp>
        <p:nvGrpSpPr>
          <p:cNvPr id="22" name="Group 22"/>
          <p:cNvGrpSpPr/>
          <p:nvPr/>
        </p:nvGrpSpPr>
        <p:grpSpPr>
          <a:xfrm>
            <a:off x="9430598" y="1575643"/>
            <a:ext cx="5662315" cy="1470367"/>
            <a:chOff x="0" y="0"/>
            <a:chExt cx="7549753" cy="1960490"/>
          </a:xfrm>
        </p:grpSpPr>
        <p:sp>
          <p:nvSpPr>
            <p:cNvPr id="23" name="TextBox 23"/>
            <p:cNvSpPr txBox="1"/>
            <p:nvPr/>
          </p:nvSpPr>
          <p:spPr>
            <a:xfrm>
              <a:off x="0" y="-85725"/>
              <a:ext cx="1156335" cy="898440"/>
            </a:xfrm>
            <a:prstGeom prst="rect">
              <a:avLst/>
            </a:prstGeom>
          </p:spPr>
          <p:txBody>
            <a:bodyPr lIns="0" tIns="0" rIns="0" bIns="0" rtlCol="0" anchor="t">
              <a:spAutoFit/>
            </a:bodyPr>
            <a:lstStyle/>
            <a:p>
              <a:pPr algn="l">
                <a:lnSpc>
                  <a:spcPts val="5600"/>
                </a:lnSpc>
              </a:pPr>
              <a:r>
                <a:rPr lang="en-US" sz="4000">
                  <a:solidFill>
                    <a:srgbClr val="FFFFFF"/>
                  </a:solidFill>
                  <a:latin typeface="Poppins Bold"/>
                  <a:ea typeface="Poppins Bold"/>
                  <a:cs typeface="Poppins Bold"/>
                  <a:sym typeface="Poppins Bold"/>
                </a:rPr>
                <a:t>1</a:t>
              </a:r>
            </a:p>
          </p:txBody>
        </p:sp>
        <p:sp>
          <p:nvSpPr>
            <p:cNvPr id="24" name="TextBox 24"/>
            <p:cNvSpPr txBox="1"/>
            <p:nvPr/>
          </p:nvSpPr>
          <p:spPr>
            <a:xfrm>
              <a:off x="0" y="943248"/>
              <a:ext cx="3120539" cy="497745"/>
            </a:xfrm>
            <a:prstGeom prst="rect">
              <a:avLst/>
            </a:prstGeom>
          </p:spPr>
          <p:txBody>
            <a:bodyPr lIns="0" tIns="0" rIns="0" bIns="0" rtlCol="0" anchor="t">
              <a:spAutoFit/>
            </a:bodyPr>
            <a:lstStyle/>
            <a:p>
              <a:pPr algn="l">
                <a:lnSpc>
                  <a:spcPts val="3101"/>
                </a:lnSpc>
              </a:pPr>
              <a:r>
                <a:rPr lang="en-US" sz="2215" b="1">
                  <a:solidFill>
                    <a:srgbClr val="FFFFFF"/>
                  </a:solidFill>
                  <a:latin typeface="Poppins Bold"/>
                  <a:ea typeface="Poppins Bold"/>
                  <a:cs typeface="Poppins Bold"/>
                  <a:sym typeface="Poppins Bold"/>
                </a:rPr>
                <a:t>Best Company</a:t>
              </a:r>
            </a:p>
          </p:txBody>
        </p:sp>
        <p:sp>
          <p:nvSpPr>
            <p:cNvPr id="25" name="TextBox 25"/>
            <p:cNvSpPr txBox="1"/>
            <p:nvPr/>
          </p:nvSpPr>
          <p:spPr>
            <a:xfrm>
              <a:off x="0" y="1580693"/>
              <a:ext cx="7549753" cy="379797"/>
            </a:xfrm>
            <a:prstGeom prst="rect">
              <a:avLst/>
            </a:prstGeom>
          </p:spPr>
          <p:txBody>
            <a:bodyPr lIns="0" tIns="0" rIns="0" bIns="0" rtlCol="0" anchor="t">
              <a:spAutoFit/>
            </a:bodyPr>
            <a:lstStyle/>
            <a:p>
              <a:pPr algn="l">
                <a:lnSpc>
                  <a:spcPts val="2376"/>
                </a:lnSpc>
              </a:pPr>
              <a:r>
                <a:rPr lang="en-US" sz="1697">
                  <a:solidFill>
                    <a:srgbClr val="FFFFFF"/>
                  </a:solidFill>
                  <a:latin typeface="Poppins Medium"/>
                  <a:ea typeface="Poppins Medium"/>
                  <a:cs typeface="Poppins Medium"/>
                  <a:sym typeface="Poppins Medium"/>
                </a:rPr>
                <a:t>Presence in 500+cities pan India.</a:t>
              </a:r>
            </a:p>
          </p:txBody>
        </p:sp>
      </p:grpSp>
      <p:sp>
        <p:nvSpPr>
          <p:cNvPr id="26" name="TextBox 26"/>
          <p:cNvSpPr txBox="1"/>
          <p:nvPr/>
        </p:nvSpPr>
        <p:spPr>
          <a:xfrm>
            <a:off x="9430598" y="5257800"/>
            <a:ext cx="3193770" cy="456884"/>
          </a:xfrm>
          <a:prstGeom prst="rect">
            <a:avLst/>
          </a:prstGeom>
        </p:spPr>
        <p:txBody>
          <a:bodyPr lIns="0" tIns="0" rIns="0" bIns="0" rtlCol="0" anchor="t">
            <a:spAutoFit/>
          </a:bodyPr>
          <a:lstStyle/>
          <a:p>
            <a:pPr algn="l">
              <a:lnSpc>
                <a:spcPts val="1870"/>
              </a:lnSpc>
            </a:pPr>
            <a:r>
              <a:rPr lang="en-US" sz="1336">
                <a:solidFill>
                  <a:srgbClr val="050A30"/>
                </a:solidFill>
                <a:latin typeface="Poppins Medium"/>
                <a:ea typeface="Poppins Medium"/>
                <a:cs typeface="Poppins Medium"/>
                <a:sym typeface="Poppins Medium"/>
              </a:rPr>
              <a:t>Consumption mindset hence more receptive to brand communication</a:t>
            </a:r>
          </a:p>
        </p:txBody>
      </p:sp>
      <p:sp>
        <p:nvSpPr>
          <p:cNvPr id="27" name="TextBox 27"/>
          <p:cNvSpPr txBox="1"/>
          <p:nvPr/>
        </p:nvSpPr>
        <p:spPr>
          <a:xfrm>
            <a:off x="13936304" y="5172075"/>
            <a:ext cx="3193770" cy="928657"/>
          </a:xfrm>
          <a:prstGeom prst="rect">
            <a:avLst/>
          </a:prstGeom>
        </p:spPr>
        <p:txBody>
          <a:bodyPr lIns="0" tIns="0" rIns="0" bIns="0" rtlCol="0" anchor="t">
            <a:spAutoFit/>
          </a:bodyPr>
          <a:lstStyle/>
          <a:p>
            <a:pPr algn="l">
              <a:lnSpc>
                <a:spcPts val="1870"/>
              </a:lnSpc>
            </a:pPr>
            <a:r>
              <a:rPr lang="en-US" sz="1336">
                <a:solidFill>
                  <a:srgbClr val="050A30"/>
                </a:solidFill>
                <a:latin typeface="Poppins Medium"/>
                <a:ea typeface="Poppins Medium"/>
                <a:cs typeface="Poppins Medium"/>
                <a:sym typeface="Poppins Medium"/>
              </a:rPr>
              <a:t>Sharper customer segmentation basis consumption, affluence, lifestage,  purchase readiness, passion, community and geography</a:t>
            </a:r>
          </a:p>
        </p:txBody>
      </p:sp>
      <p:sp>
        <p:nvSpPr>
          <p:cNvPr id="28" name="TextBox 28"/>
          <p:cNvSpPr txBox="1"/>
          <p:nvPr/>
        </p:nvSpPr>
        <p:spPr>
          <a:xfrm>
            <a:off x="9430598" y="8097938"/>
            <a:ext cx="3193770" cy="692771"/>
          </a:xfrm>
          <a:prstGeom prst="rect">
            <a:avLst/>
          </a:prstGeom>
        </p:spPr>
        <p:txBody>
          <a:bodyPr lIns="0" tIns="0" rIns="0" bIns="0" rtlCol="0" anchor="t">
            <a:spAutoFit/>
          </a:bodyPr>
          <a:lstStyle/>
          <a:p>
            <a:pPr algn="l">
              <a:lnSpc>
                <a:spcPts val="1870"/>
              </a:lnSpc>
            </a:pPr>
            <a:r>
              <a:rPr lang="en-US" sz="1336">
                <a:solidFill>
                  <a:srgbClr val="050A30"/>
                </a:solidFill>
                <a:latin typeface="Poppins Medium"/>
                <a:ea typeface="Poppins Medium"/>
                <a:cs typeface="Poppins Medium"/>
                <a:sym typeface="Poppins Medium"/>
              </a:rPr>
              <a:t>SAB Marcom is a company that advances and continues to develop according to customer needs</a:t>
            </a:r>
          </a:p>
        </p:txBody>
      </p:sp>
      <p:sp>
        <p:nvSpPr>
          <p:cNvPr id="29" name="TextBox 29"/>
          <p:cNvSpPr txBox="1"/>
          <p:nvPr/>
        </p:nvSpPr>
        <p:spPr>
          <a:xfrm>
            <a:off x="13936304" y="8097938"/>
            <a:ext cx="3193770" cy="670910"/>
          </a:xfrm>
          <a:prstGeom prst="rect">
            <a:avLst/>
          </a:prstGeom>
        </p:spPr>
        <p:txBody>
          <a:bodyPr lIns="0" tIns="0" rIns="0" bIns="0" rtlCol="0" anchor="t">
            <a:spAutoFit/>
          </a:bodyPr>
          <a:lstStyle/>
          <a:p>
            <a:pPr algn="l">
              <a:lnSpc>
                <a:spcPts val="1870"/>
              </a:lnSpc>
            </a:pPr>
            <a:r>
              <a:rPr lang="en-US" sz="1336">
                <a:solidFill>
                  <a:srgbClr val="050A30"/>
                </a:solidFill>
                <a:latin typeface="Poppins Medium"/>
                <a:ea typeface="Poppins Medium"/>
                <a:cs typeface="Poppins Medium"/>
                <a:sym typeface="Poppins Medium"/>
              </a:rPr>
              <a:t>SAB Marcom management is experienced and accomplished management</a:t>
            </a:r>
          </a:p>
        </p:txBody>
      </p:sp>
      <p:grpSp>
        <p:nvGrpSpPr>
          <p:cNvPr id="30" name="Group 30"/>
          <p:cNvGrpSpPr/>
          <p:nvPr/>
        </p:nvGrpSpPr>
        <p:grpSpPr>
          <a:xfrm>
            <a:off x="0" y="9675834"/>
            <a:ext cx="18288000" cy="611166"/>
            <a:chOff x="0" y="0"/>
            <a:chExt cx="24384000" cy="814888"/>
          </a:xfrm>
        </p:grpSpPr>
        <p:grpSp>
          <p:nvGrpSpPr>
            <p:cNvPr id="31" name="Group 31"/>
            <p:cNvGrpSpPr/>
            <p:nvPr/>
          </p:nvGrpSpPr>
          <p:grpSpPr>
            <a:xfrm>
              <a:off x="0" y="0"/>
              <a:ext cx="24384000" cy="814888"/>
              <a:chOff x="0" y="0"/>
              <a:chExt cx="6671512" cy="222955"/>
            </a:xfrm>
          </p:grpSpPr>
          <p:sp>
            <p:nvSpPr>
              <p:cNvPr id="32" name="Freeform 32"/>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33" name="Group 33"/>
            <p:cNvGrpSpPr/>
            <p:nvPr/>
          </p:nvGrpSpPr>
          <p:grpSpPr>
            <a:xfrm>
              <a:off x="0" y="0"/>
              <a:ext cx="13162808" cy="814888"/>
              <a:chOff x="0" y="0"/>
              <a:chExt cx="3601371" cy="222955"/>
            </a:xfrm>
          </p:grpSpPr>
          <p:sp>
            <p:nvSpPr>
              <p:cNvPr id="34" name="Freeform 34"/>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35" name="Freeform 35"/>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031" y="3765992"/>
            <a:ext cx="6076430" cy="2122128"/>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Company</a:t>
            </a:r>
          </a:p>
          <a:p>
            <a:pPr algn="ctr">
              <a:lnSpc>
                <a:spcPts val="8507"/>
              </a:lnSpc>
            </a:pPr>
            <a:r>
              <a:rPr lang="en-US" sz="6076">
                <a:solidFill>
                  <a:srgbClr val="53023F"/>
                </a:solidFill>
                <a:latin typeface="Poppins Bold"/>
                <a:ea typeface="Poppins Bold"/>
                <a:cs typeface="Poppins Bold"/>
                <a:sym typeface="Poppins Bold"/>
              </a:rPr>
              <a:t>Values</a:t>
            </a:r>
          </a:p>
        </p:txBody>
      </p:sp>
      <p:grpSp>
        <p:nvGrpSpPr>
          <p:cNvPr id="3" name="Group 3"/>
          <p:cNvGrpSpPr/>
          <p:nvPr/>
        </p:nvGrpSpPr>
        <p:grpSpPr>
          <a:xfrm>
            <a:off x="8588556" y="1028700"/>
            <a:ext cx="8839939" cy="8229600"/>
            <a:chOff x="0" y="0"/>
            <a:chExt cx="11786586" cy="10972800"/>
          </a:xfrm>
        </p:grpSpPr>
        <p:grpSp>
          <p:nvGrpSpPr>
            <p:cNvPr id="4" name="Group 4"/>
            <p:cNvGrpSpPr/>
            <p:nvPr/>
          </p:nvGrpSpPr>
          <p:grpSpPr>
            <a:xfrm>
              <a:off x="0" y="0"/>
              <a:ext cx="1933609" cy="1717617"/>
              <a:chOff x="0" y="0"/>
              <a:chExt cx="2154563" cy="1913890"/>
            </a:xfrm>
          </p:grpSpPr>
          <p:sp>
            <p:nvSpPr>
              <p:cNvPr id="5" name="Freeform 5"/>
              <p:cNvSpPr/>
              <p:nvPr/>
            </p:nvSpPr>
            <p:spPr>
              <a:xfrm>
                <a:off x="0" y="0"/>
                <a:ext cx="2154563" cy="1913890"/>
              </a:xfrm>
              <a:custGeom>
                <a:avLst/>
                <a:gdLst/>
                <a:ahLst/>
                <a:cxnLst/>
                <a:rect l="l" t="t" r="r" b="b"/>
                <a:pathLst>
                  <a:path w="2154563" h="1913890">
                    <a:moveTo>
                      <a:pt x="2030103" y="1913890"/>
                    </a:moveTo>
                    <a:lnTo>
                      <a:pt x="124460" y="1913890"/>
                    </a:lnTo>
                    <a:cubicBezTo>
                      <a:pt x="55880" y="1913890"/>
                      <a:pt x="0" y="1858010"/>
                      <a:pt x="0" y="1789430"/>
                    </a:cubicBezTo>
                    <a:lnTo>
                      <a:pt x="0" y="124460"/>
                    </a:lnTo>
                    <a:cubicBezTo>
                      <a:pt x="0" y="55880"/>
                      <a:pt x="55880" y="0"/>
                      <a:pt x="124460" y="0"/>
                    </a:cubicBezTo>
                    <a:lnTo>
                      <a:pt x="2030103" y="0"/>
                    </a:lnTo>
                    <a:cubicBezTo>
                      <a:pt x="2098683" y="0"/>
                      <a:pt x="2154563" y="55880"/>
                      <a:pt x="2154563" y="124460"/>
                    </a:cubicBezTo>
                    <a:lnTo>
                      <a:pt x="2154563" y="1789430"/>
                    </a:lnTo>
                    <a:cubicBezTo>
                      <a:pt x="2154563" y="1858010"/>
                      <a:pt x="2098683" y="1913890"/>
                      <a:pt x="2030103" y="1913890"/>
                    </a:cubicBezTo>
                    <a:close/>
                  </a:path>
                </a:pathLst>
              </a:custGeom>
              <a:solidFill>
                <a:srgbClr val="E9E9E9"/>
              </a:solidFill>
            </p:spPr>
          </p:sp>
        </p:grpSp>
        <p:grpSp>
          <p:nvGrpSpPr>
            <p:cNvPr id="6" name="Group 6"/>
            <p:cNvGrpSpPr/>
            <p:nvPr/>
          </p:nvGrpSpPr>
          <p:grpSpPr>
            <a:xfrm>
              <a:off x="0" y="2313796"/>
              <a:ext cx="1933609" cy="1717617"/>
              <a:chOff x="0" y="0"/>
              <a:chExt cx="2154563" cy="1913890"/>
            </a:xfrm>
          </p:grpSpPr>
          <p:sp>
            <p:nvSpPr>
              <p:cNvPr id="7" name="Freeform 7"/>
              <p:cNvSpPr/>
              <p:nvPr/>
            </p:nvSpPr>
            <p:spPr>
              <a:xfrm>
                <a:off x="0" y="0"/>
                <a:ext cx="2154563" cy="1913890"/>
              </a:xfrm>
              <a:custGeom>
                <a:avLst/>
                <a:gdLst/>
                <a:ahLst/>
                <a:cxnLst/>
                <a:rect l="l" t="t" r="r" b="b"/>
                <a:pathLst>
                  <a:path w="2154563" h="1913890">
                    <a:moveTo>
                      <a:pt x="2030103" y="1913890"/>
                    </a:moveTo>
                    <a:lnTo>
                      <a:pt x="124460" y="1913890"/>
                    </a:lnTo>
                    <a:cubicBezTo>
                      <a:pt x="55880" y="1913890"/>
                      <a:pt x="0" y="1858010"/>
                      <a:pt x="0" y="1789430"/>
                    </a:cubicBezTo>
                    <a:lnTo>
                      <a:pt x="0" y="124460"/>
                    </a:lnTo>
                    <a:cubicBezTo>
                      <a:pt x="0" y="55880"/>
                      <a:pt x="55880" y="0"/>
                      <a:pt x="124460" y="0"/>
                    </a:cubicBezTo>
                    <a:lnTo>
                      <a:pt x="2030103" y="0"/>
                    </a:lnTo>
                    <a:cubicBezTo>
                      <a:pt x="2098683" y="0"/>
                      <a:pt x="2154563" y="55880"/>
                      <a:pt x="2154563" y="124460"/>
                    </a:cubicBezTo>
                    <a:lnTo>
                      <a:pt x="2154563" y="1789430"/>
                    </a:lnTo>
                    <a:cubicBezTo>
                      <a:pt x="2154563" y="1858010"/>
                      <a:pt x="2098683" y="1913890"/>
                      <a:pt x="2030103" y="1913890"/>
                    </a:cubicBezTo>
                    <a:close/>
                  </a:path>
                </a:pathLst>
              </a:custGeom>
              <a:solidFill>
                <a:srgbClr val="E9E9E9"/>
              </a:solidFill>
            </p:spPr>
          </p:sp>
        </p:grpSp>
        <p:grpSp>
          <p:nvGrpSpPr>
            <p:cNvPr id="8" name="Group 8"/>
            <p:cNvGrpSpPr/>
            <p:nvPr/>
          </p:nvGrpSpPr>
          <p:grpSpPr>
            <a:xfrm>
              <a:off x="0" y="4627591"/>
              <a:ext cx="1933609" cy="1717617"/>
              <a:chOff x="0" y="0"/>
              <a:chExt cx="2154563" cy="1913890"/>
            </a:xfrm>
          </p:grpSpPr>
          <p:sp>
            <p:nvSpPr>
              <p:cNvPr id="9" name="Freeform 9"/>
              <p:cNvSpPr/>
              <p:nvPr/>
            </p:nvSpPr>
            <p:spPr>
              <a:xfrm>
                <a:off x="0" y="0"/>
                <a:ext cx="2154563" cy="1913890"/>
              </a:xfrm>
              <a:custGeom>
                <a:avLst/>
                <a:gdLst/>
                <a:ahLst/>
                <a:cxnLst/>
                <a:rect l="l" t="t" r="r" b="b"/>
                <a:pathLst>
                  <a:path w="2154563" h="1913890">
                    <a:moveTo>
                      <a:pt x="2030103" y="1913890"/>
                    </a:moveTo>
                    <a:lnTo>
                      <a:pt x="124460" y="1913890"/>
                    </a:lnTo>
                    <a:cubicBezTo>
                      <a:pt x="55880" y="1913890"/>
                      <a:pt x="0" y="1858010"/>
                      <a:pt x="0" y="1789430"/>
                    </a:cubicBezTo>
                    <a:lnTo>
                      <a:pt x="0" y="124460"/>
                    </a:lnTo>
                    <a:cubicBezTo>
                      <a:pt x="0" y="55880"/>
                      <a:pt x="55880" y="0"/>
                      <a:pt x="124460" y="0"/>
                    </a:cubicBezTo>
                    <a:lnTo>
                      <a:pt x="2030103" y="0"/>
                    </a:lnTo>
                    <a:cubicBezTo>
                      <a:pt x="2098683" y="0"/>
                      <a:pt x="2154563" y="55880"/>
                      <a:pt x="2154563" y="124460"/>
                    </a:cubicBezTo>
                    <a:lnTo>
                      <a:pt x="2154563" y="1789430"/>
                    </a:lnTo>
                    <a:cubicBezTo>
                      <a:pt x="2154563" y="1858010"/>
                      <a:pt x="2098683" y="1913890"/>
                      <a:pt x="2030103" y="1913890"/>
                    </a:cubicBezTo>
                    <a:close/>
                  </a:path>
                </a:pathLst>
              </a:custGeom>
              <a:solidFill>
                <a:srgbClr val="E9E9E9"/>
              </a:solidFill>
            </p:spPr>
          </p:sp>
        </p:grpSp>
        <p:grpSp>
          <p:nvGrpSpPr>
            <p:cNvPr id="10" name="Group 10"/>
            <p:cNvGrpSpPr/>
            <p:nvPr/>
          </p:nvGrpSpPr>
          <p:grpSpPr>
            <a:xfrm>
              <a:off x="0" y="6941387"/>
              <a:ext cx="1933609" cy="1717617"/>
              <a:chOff x="0" y="0"/>
              <a:chExt cx="2154563" cy="1913890"/>
            </a:xfrm>
          </p:grpSpPr>
          <p:sp>
            <p:nvSpPr>
              <p:cNvPr id="11" name="Freeform 11"/>
              <p:cNvSpPr/>
              <p:nvPr/>
            </p:nvSpPr>
            <p:spPr>
              <a:xfrm>
                <a:off x="0" y="0"/>
                <a:ext cx="2154563" cy="1913890"/>
              </a:xfrm>
              <a:custGeom>
                <a:avLst/>
                <a:gdLst/>
                <a:ahLst/>
                <a:cxnLst/>
                <a:rect l="l" t="t" r="r" b="b"/>
                <a:pathLst>
                  <a:path w="2154563" h="1913890">
                    <a:moveTo>
                      <a:pt x="2030103" y="1913890"/>
                    </a:moveTo>
                    <a:lnTo>
                      <a:pt x="124460" y="1913890"/>
                    </a:lnTo>
                    <a:cubicBezTo>
                      <a:pt x="55880" y="1913890"/>
                      <a:pt x="0" y="1858010"/>
                      <a:pt x="0" y="1789430"/>
                    </a:cubicBezTo>
                    <a:lnTo>
                      <a:pt x="0" y="124460"/>
                    </a:lnTo>
                    <a:cubicBezTo>
                      <a:pt x="0" y="55880"/>
                      <a:pt x="55880" y="0"/>
                      <a:pt x="124460" y="0"/>
                    </a:cubicBezTo>
                    <a:lnTo>
                      <a:pt x="2030103" y="0"/>
                    </a:lnTo>
                    <a:cubicBezTo>
                      <a:pt x="2098683" y="0"/>
                      <a:pt x="2154563" y="55880"/>
                      <a:pt x="2154563" y="124460"/>
                    </a:cubicBezTo>
                    <a:lnTo>
                      <a:pt x="2154563" y="1789430"/>
                    </a:lnTo>
                    <a:cubicBezTo>
                      <a:pt x="2154563" y="1858010"/>
                      <a:pt x="2098683" y="1913890"/>
                      <a:pt x="2030103" y="1913890"/>
                    </a:cubicBezTo>
                    <a:close/>
                  </a:path>
                </a:pathLst>
              </a:custGeom>
              <a:solidFill>
                <a:srgbClr val="E9E9E9"/>
              </a:solidFill>
            </p:spPr>
          </p:sp>
        </p:grpSp>
        <p:grpSp>
          <p:nvGrpSpPr>
            <p:cNvPr id="12" name="Group 12"/>
            <p:cNvGrpSpPr/>
            <p:nvPr/>
          </p:nvGrpSpPr>
          <p:grpSpPr>
            <a:xfrm>
              <a:off x="0" y="9255183"/>
              <a:ext cx="1933609" cy="1717617"/>
              <a:chOff x="0" y="0"/>
              <a:chExt cx="2154563" cy="1913890"/>
            </a:xfrm>
          </p:grpSpPr>
          <p:sp>
            <p:nvSpPr>
              <p:cNvPr id="13" name="Freeform 13"/>
              <p:cNvSpPr/>
              <p:nvPr/>
            </p:nvSpPr>
            <p:spPr>
              <a:xfrm>
                <a:off x="0" y="0"/>
                <a:ext cx="2154563" cy="1913890"/>
              </a:xfrm>
              <a:custGeom>
                <a:avLst/>
                <a:gdLst/>
                <a:ahLst/>
                <a:cxnLst/>
                <a:rect l="l" t="t" r="r" b="b"/>
                <a:pathLst>
                  <a:path w="2154563" h="1913890">
                    <a:moveTo>
                      <a:pt x="2030103" y="1913890"/>
                    </a:moveTo>
                    <a:lnTo>
                      <a:pt x="124460" y="1913890"/>
                    </a:lnTo>
                    <a:cubicBezTo>
                      <a:pt x="55880" y="1913890"/>
                      <a:pt x="0" y="1858010"/>
                      <a:pt x="0" y="1789430"/>
                    </a:cubicBezTo>
                    <a:lnTo>
                      <a:pt x="0" y="124460"/>
                    </a:lnTo>
                    <a:cubicBezTo>
                      <a:pt x="0" y="55880"/>
                      <a:pt x="55880" y="0"/>
                      <a:pt x="124460" y="0"/>
                    </a:cubicBezTo>
                    <a:lnTo>
                      <a:pt x="2030103" y="0"/>
                    </a:lnTo>
                    <a:cubicBezTo>
                      <a:pt x="2098683" y="0"/>
                      <a:pt x="2154563" y="55880"/>
                      <a:pt x="2154563" y="124460"/>
                    </a:cubicBezTo>
                    <a:lnTo>
                      <a:pt x="2154563" y="1789430"/>
                    </a:lnTo>
                    <a:cubicBezTo>
                      <a:pt x="2154563" y="1858010"/>
                      <a:pt x="2098683" y="1913890"/>
                      <a:pt x="2030103" y="1913890"/>
                    </a:cubicBezTo>
                    <a:close/>
                  </a:path>
                </a:pathLst>
              </a:custGeom>
              <a:solidFill>
                <a:srgbClr val="E9E9E9"/>
              </a:solidFill>
            </p:spPr>
          </p:sp>
        </p:grpSp>
        <p:sp>
          <p:nvSpPr>
            <p:cNvPr id="14" name="TextBox 14"/>
            <p:cNvSpPr txBox="1"/>
            <p:nvPr/>
          </p:nvSpPr>
          <p:spPr>
            <a:xfrm>
              <a:off x="544003" y="381602"/>
              <a:ext cx="1856569" cy="879185"/>
            </a:xfrm>
            <a:prstGeom prst="rect">
              <a:avLst/>
            </a:prstGeom>
          </p:spPr>
          <p:txBody>
            <a:bodyPr lIns="0" tIns="0" rIns="0" bIns="0" rtlCol="0" anchor="t">
              <a:spAutoFit/>
            </a:bodyPr>
            <a:lstStyle/>
            <a:p>
              <a:pPr algn="l">
                <a:lnSpc>
                  <a:spcPts val="5656"/>
                </a:lnSpc>
              </a:pPr>
              <a:r>
                <a:rPr lang="en-US" sz="4040">
                  <a:solidFill>
                    <a:srgbClr val="050A30"/>
                  </a:solidFill>
                  <a:latin typeface="Poppins Bold"/>
                  <a:ea typeface="Poppins Bold"/>
                  <a:cs typeface="Poppins Bold"/>
                  <a:sym typeface="Poppins Bold"/>
                </a:rPr>
                <a:t>01</a:t>
              </a:r>
            </a:p>
          </p:txBody>
        </p:sp>
        <p:sp>
          <p:nvSpPr>
            <p:cNvPr id="15" name="TextBox 15"/>
            <p:cNvSpPr txBox="1"/>
            <p:nvPr/>
          </p:nvSpPr>
          <p:spPr>
            <a:xfrm>
              <a:off x="544003" y="2695398"/>
              <a:ext cx="1856569" cy="879185"/>
            </a:xfrm>
            <a:prstGeom prst="rect">
              <a:avLst/>
            </a:prstGeom>
          </p:spPr>
          <p:txBody>
            <a:bodyPr lIns="0" tIns="0" rIns="0" bIns="0" rtlCol="0" anchor="t">
              <a:spAutoFit/>
            </a:bodyPr>
            <a:lstStyle/>
            <a:p>
              <a:pPr algn="l">
                <a:lnSpc>
                  <a:spcPts val="5656"/>
                </a:lnSpc>
              </a:pPr>
              <a:r>
                <a:rPr lang="en-US" sz="4040">
                  <a:solidFill>
                    <a:srgbClr val="050A30"/>
                  </a:solidFill>
                  <a:latin typeface="Poppins Bold"/>
                  <a:ea typeface="Poppins Bold"/>
                  <a:cs typeface="Poppins Bold"/>
                  <a:sym typeface="Poppins Bold"/>
                </a:rPr>
                <a:t>02</a:t>
              </a:r>
            </a:p>
          </p:txBody>
        </p:sp>
        <p:sp>
          <p:nvSpPr>
            <p:cNvPr id="16" name="TextBox 16"/>
            <p:cNvSpPr txBox="1"/>
            <p:nvPr/>
          </p:nvSpPr>
          <p:spPr>
            <a:xfrm>
              <a:off x="544003" y="5009193"/>
              <a:ext cx="1856569" cy="879185"/>
            </a:xfrm>
            <a:prstGeom prst="rect">
              <a:avLst/>
            </a:prstGeom>
          </p:spPr>
          <p:txBody>
            <a:bodyPr lIns="0" tIns="0" rIns="0" bIns="0" rtlCol="0" anchor="t">
              <a:spAutoFit/>
            </a:bodyPr>
            <a:lstStyle/>
            <a:p>
              <a:pPr algn="l">
                <a:lnSpc>
                  <a:spcPts val="5656"/>
                </a:lnSpc>
              </a:pPr>
              <a:r>
                <a:rPr lang="en-US" sz="4040">
                  <a:solidFill>
                    <a:srgbClr val="050A30"/>
                  </a:solidFill>
                  <a:latin typeface="Poppins Bold"/>
                  <a:ea typeface="Poppins Bold"/>
                  <a:cs typeface="Poppins Bold"/>
                  <a:sym typeface="Poppins Bold"/>
                </a:rPr>
                <a:t>03</a:t>
              </a:r>
            </a:p>
          </p:txBody>
        </p:sp>
        <p:sp>
          <p:nvSpPr>
            <p:cNvPr id="17" name="TextBox 17"/>
            <p:cNvSpPr txBox="1"/>
            <p:nvPr/>
          </p:nvSpPr>
          <p:spPr>
            <a:xfrm>
              <a:off x="544003" y="7322989"/>
              <a:ext cx="1856569" cy="879185"/>
            </a:xfrm>
            <a:prstGeom prst="rect">
              <a:avLst/>
            </a:prstGeom>
          </p:spPr>
          <p:txBody>
            <a:bodyPr lIns="0" tIns="0" rIns="0" bIns="0" rtlCol="0" anchor="t">
              <a:spAutoFit/>
            </a:bodyPr>
            <a:lstStyle/>
            <a:p>
              <a:pPr algn="l">
                <a:lnSpc>
                  <a:spcPts val="5656"/>
                </a:lnSpc>
              </a:pPr>
              <a:r>
                <a:rPr lang="en-US" sz="4040">
                  <a:solidFill>
                    <a:srgbClr val="050A30"/>
                  </a:solidFill>
                  <a:latin typeface="Poppins Bold"/>
                  <a:ea typeface="Poppins Bold"/>
                  <a:cs typeface="Poppins Bold"/>
                  <a:sym typeface="Poppins Bold"/>
                </a:rPr>
                <a:t>04</a:t>
              </a:r>
            </a:p>
          </p:txBody>
        </p:sp>
        <p:sp>
          <p:nvSpPr>
            <p:cNvPr id="18" name="TextBox 18"/>
            <p:cNvSpPr txBox="1"/>
            <p:nvPr/>
          </p:nvSpPr>
          <p:spPr>
            <a:xfrm>
              <a:off x="544003" y="9636785"/>
              <a:ext cx="1856569" cy="879185"/>
            </a:xfrm>
            <a:prstGeom prst="rect">
              <a:avLst/>
            </a:prstGeom>
          </p:spPr>
          <p:txBody>
            <a:bodyPr lIns="0" tIns="0" rIns="0" bIns="0" rtlCol="0" anchor="t">
              <a:spAutoFit/>
            </a:bodyPr>
            <a:lstStyle/>
            <a:p>
              <a:pPr algn="l">
                <a:lnSpc>
                  <a:spcPts val="5656"/>
                </a:lnSpc>
              </a:pPr>
              <a:r>
                <a:rPr lang="en-US" sz="4040">
                  <a:solidFill>
                    <a:srgbClr val="050A30"/>
                  </a:solidFill>
                  <a:latin typeface="Poppins Bold"/>
                  <a:ea typeface="Poppins Bold"/>
                  <a:cs typeface="Poppins Bold"/>
                  <a:sym typeface="Poppins Bold"/>
                </a:rPr>
                <a:t>05</a:t>
              </a:r>
            </a:p>
          </p:txBody>
        </p:sp>
        <p:sp>
          <p:nvSpPr>
            <p:cNvPr id="19" name="TextBox 19"/>
            <p:cNvSpPr txBox="1"/>
            <p:nvPr/>
          </p:nvSpPr>
          <p:spPr>
            <a:xfrm>
              <a:off x="2853657" y="-43170"/>
              <a:ext cx="4400158" cy="497831"/>
            </a:xfrm>
            <a:prstGeom prst="rect">
              <a:avLst/>
            </a:prstGeom>
          </p:spPr>
          <p:txBody>
            <a:bodyPr lIns="0" tIns="0" rIns="0" bIns="0" rtlCol="0" anchor="t">
              <a:spAutoFit/>
            </a:bodyPr>
            <a:lstStyle/>
            <a:p>
              <a:pPr algn="l">
                <a:lnSpc>
                  <a:spcPts val="3132"/>
                </a:lnSpc>
              </a:pPr>
              <a:r>
                <a:rPr lang="en-US" sz="2237" b="1">
                  <a:solidFill>
                    <a:srgbClr val="53023F"/>
                  </a:solidFill>
                  <a:latin typeface="Poppins Bold"/>
                  <a:ea typeface="Poppins Bold"/>
                  <a:cs typeface="Poppins Bold"/>
                  <a:sym typeface="Poppins Bold"/>
                </a:rPr>
                <a:t>First Value</a:t>
              </a:r>
            </a:p>
          </p:txBody>
        </p:sp>
        <p:sp>
          <p:nvSpPr>
            <p:cNvPr id="20" name="TextBox 20"/>
            <p:cNvSpPr txBox="1"/>
            <p:nvPr/>
          </p:nvSpPr>
          <p:spPr>
            <a:xfrm>
              <a:off x="2853657" y="2270625"/>
              <a:ext cx="4400158" cy="497831"/>
            </a:xfrm>
            <a:prstGeom prst="rect">
              <a:avLst/>
            </a:prstGeom>
          </p:spPr>
          <p:txBody>
            <a:bodyPr lIns="0" tIns="0" rIns="0" bIns="0" rtlCol="0" anchor="t">
              <a:spAutoFit/>
            </a:bodyPr>
            <a:lstStyle/>
            <a:p>
              <a:pPr algn="l">
                <a:lnSpc>
                  <a:spcPts val="3132"/>
                </a:lnSpc>
              </a:pPr>
              <a:r>
                <a:rPr lang="en-US" sz="2237" b="1">
                  <a:solidFill>
                    <a:srgbClr val="53023F"/>
                  </a:solidFill>
                  <a:latin typeface="Poppins Bold"/>
                  <a:ea typeface="Poppins Bold"/>
                  <a:cs typeface="Poppins Bold"/>
                  <a:sym typeface="Poppins Bold"/>
                </a:rPr>
                <a:t>Second Value</a:t>
              </a:r>
            </a:p>
          </p:txBody>
        </p:sp>
        <p:sp>
          <p:nvSpPr>
            <p:cNvPr id="21" name="TextBox 21"/>
            <p:cNvSpPr txBox="1"/>
            <p:nvPr/>
          </p:nvSpPr>
          <p:spPr>
            <a:xfrm>
              <a:off x="2853657" y="4530498"/>
              <a:ext cx="4400158" cy="497831"/>
            </a:xfrm>
            <a:prstGeom prst="rect">
              <a:avLst/>
            </a:prstGeom>
          </p:spPr>
          <p:txBody>
            <a:bodyPr lIns="0" tIns="0" rIns="0" bIns="0" rtlCol="0" anchor="t">
              <a:spAutoFit/>
            </a:bodyPr>
            <a:lstStyle/>
            <a:p>
              <a:pPr algn="l">
                <a:lnSpc>
                  <a:spcPts val="3132"/>
                </a:lnSpc>
              </a:pPr>
              <a:r>
                <a:rPr lang="en-US" sz="2237" b="1">
                  <a:solidFill>
                    <a:srgbClr val="53023F"/>
                  </a:solidFill>
                  <a:latin typeface="Poppins Bold"/>
                  <a:ea typeface="Poppins Bold"/>
                  <a:cs typeface="Poppins Bold"/>
                  <a:sym typeface="Poppins Bold"/>
                </a:rPr>
                <a:t>Third Value</a:t>
              </a:r>
            </a:p>
          </p:txBody>
        </p:sp>
        <p:sp>
          <p:nvSpPr>
            <p:cNvPr id="22" name="TextBox 22"/>
            <p:cNvSpPr txBox="1"/>
            <p:nvPr/>
          </p:nvSpPr>
          <p:spPr>
            <a:xfrm>
              <a:off x="2853657" y="6898217"/>
              <a:ext cx="4400158" cy="497831"/>
            </a:xfrm>
            <a:prstGeom prst="rect">
              <a:avLst/>
            </a:prstGeom>
          </p:spPr>
          <p:txBody>
            <a:bodyPr lIns="0" tIns="0" rIns="0" bIns="0" rtlCol="0" anchor="t">
              <a:spAutoFit/>
            </a:bodyPr>
            <a:lstStyle/>
            <a:p>
              <a:pPr algn="l">
                <a:lnSpc>
                  <a:spcPts val="3132"/>
                </a:lnSpc>
              </a:pPr>
              <a:r>
                <a:rPr lang="en-US" sz="2237" b="1">
                  <a:solidFill>
                    <a:srgbClr val="53023F"/>
                  </a:solidFill>
                  <a:latin typeface="Poppins Bold"/>
                  <a:ea typeface="Poppins Bold"/>
                  <a:cs typeface="Poppins Bold"/>
                  <a:sym typeface="Poppins Bold"/>
                </a:rPr>
                <a:t>Fourth Value</a:t>
              </a:r>
            </a:p>
          </p:txBody>
        </p:sp>
        <p:sp>
          <p:nvSpPr>
            <p:cNvPr id="23" name="TextBox 23"/>
            <p:cNvSpPr txBox="1"/>
            <p:nvPr/>
          </p:nvSpPr>
          <p:spPr>
            <a:xfrm>
              <a:off x="2853657" y="9205629"/>
              <a:ext cx="4400158" cy="497831"/>
            </a:xfrm>
            <a:prstGeom prst="rect">
              <a:avLst/>
            </a:prstGeom>
          </p:spPr>
          <p:txBody>
            <a:bodyPr lIns="0" tIns="0" rIns="0" bIns="0" rtlCol="0" anchor="t">
              <a:spAutoFit/>
            </a:bodyPr>
            <a:lstStyle/>
            <a:p>
              <a:pPr algn="l">
                <a:lnSpc>
                  <a:spcPts val="3132"/>
                </a:lnSpc>
              </a:pPr>
              <a:r>
                <a:rPr lang="en-US" sz="2237" b="1">
                  <a:solidFill>
                    <a:srgbClr val="53023F"/>
                  </a:solidFill>
                  <a:latin typeface="Poppins Bold"/>
                  <a:ea typeface="Poppins Bold"/>
                  <a:cs typeface="Poppins Bold"/>
                  <a:sym typeface="Poppins Bold"/>
                </a:rPr>
                <a:t>Fifth Value</a:t>
              </a:r>
            </a:p>
          </p:txBody>
        </p:sp>
        <p:sp>
          <p:nvSpPr>
            <p:cNvPr id="24" name="TextBox 24"/>
            <p:cNvSpPr txBox="1"/>
            <p:nvPr/>
          </p:nvSpPr>
          <p:spPr>
            <a:xfrm>
              <a:off x="2853657" y="707409"/>
              <a:ext cx="8323073" cy="778675"/>
            </a:xfrm>
            <a:prstGeom prst="rect">
              <a:avLst/>
            </a:prstGeom>
          </p:spPr>
          <p:txBody>
            <a:bodyPr lIns="0" tIns="0" rIns="0" bIns="0" rtlCol="0" anchor="t">
              <a:spAutoFit/>
            </a:bodyPr>
            <a:lstStyle/>
            <a:p>
              <a:pPr algn="l">
                <a:lnSpc>
                  <a:spcPts val="2415"/>
                </a:lnSpc>
              </a:pPr>
              <a:r>
                <a:rPr lang="en-US" sz="1725">
                  <a:solidFill>
                    <a:srgbClr val="050A30"/>
                  </a:solidFill>
                  <a:latin typeface="Poppins Medium"/>
                  <a:ea typeface="Poppins Medium"/>
                  <a:cs typeface="Poppins Medium"/>
                  <a:sym typeface="Poppins Medium"/>
                </a:rPr>
                <a:t>Prioritizing client needs to deliver tailored, impactful marketing solutions that drive success.</a:t>
              </a:r>
            </a:p>
          </p:txBody>
        </p:sp>
        <p:sp>
          <p:nvSpPr>
            <p:cNvPr id="25" name="TextBox 25"/>
            <p:cNvSpPr txBox="1"/>
            <p:nvPr/>
          </p:nvSpPr>
          <p:spPr>
            <a:xfrm>
              <a:off x="2853657" y="2979594"/>
              <a:ext cx="8932929" cy="778675"/>
            </a:xfrm>
            <a:prstGeom prst="rect">
              <a:avLst/>
            </a:prstGeom>
          </p:spPr>
          <p:txBody>
            <a:bodyPr lIns="0" tIns="0" rIns="0" bIns="0" rtlCol="0" anchor="t">
              <a:spAutoFit/>
            </a:bodyPr>
            <a:lstStyle/>
            <a:p>
              <a:pPr algn="l">
                <a:lnSpc>
                  <a:spcPts val="2415"/>
                </a:lnSpc>
              </a:pPr>
              <a:r>
                <a:rPr lang="en-US" sz="1725">
                  <a:solidFill>
                    <a:srgbClr val="050A30"/>
                  </a:solidFill>
                  <a:latin typeface="Poppins Medium"/>
                  <a:ea typeface="Poppins Medium"/>
                  <a:cs typeface="Poppins Medium"/>
                  <a:sym typeface="Poppins Medium"/>
                </a:rPr>
                <a:t>Embracing new technologies and creative strategies to stay at the forefront of the marketing industry.</a:t>
              </a:r>
            </a:p>
          </p:txBody>
        </p:sp>
        <p:sp>
          <p:nvSpPr>
            <p:cNvPr id="26" name="TextBox 26"/>
            <p:cNvSpPr txBox="1"/>
            <p:nvPr/>
          </p:nvSpPr>
          <p:spPr>
            <a:xfrm>
              <a:off x="2853657" y="5283982"/>
              <a:ext cx="8170609" cy="765541"/>
            </a:xfrm>
            <a:prstGeom prst="rect">
              <a:avLst/>
            </a:prstGeom>
          </p:spPr>
          <p:txBody>
            <a:bodyPr lIns="0" tIns="0" rIns="0" bIns="0" rtlCol="0" anchor="t">
              <a:spAutoFit/>
            </a:bodyPr>
            <a:lstStyle/>
            <a:p>
              <a:pPr algn="l">
                <a:lnSpc>
                  <a:spcPts val="2415"/>
                </a:lnSpc>
              </a:pPr>
              <a:r>
                <a:rPr lang="en-US" sz="1725">
                  <a:solidFill>
                    <a:srgbClr val="050A30"/>
                  </a:solidFill>
                  <a:latin typeface="Poppins Medium"/>
                  <a:ea typeface="Poppins Medium"/>
                  <a:cs typeface="Poppins Medium"/>
                  <a:sym typeface="Poppins Medium"/>
                </a:rPr>
                <a:t>Building trust t</a:t>
              </a:r>
              <a:r>
                <a:rPr lang="en-US" sz="1725" b="1">
                  <a:solidFill>
                    <a:srgbClr val="050A30"/>
                  </a:solidFill>
                  <a:latin typeface="Poppins Medium"/>
                  <a:ea typeface="Poppins Medium"/>
                  <a:cs typeface="Poppins Medium"/>
                  <a:sym typeface="Poppins Medium"/>
                </a:rPr>
                <a:t>hrough transparent, ethical practices and long-term client relationships.</a:t>
              </a:r>
            </a:p>
          </p:txBody>
        </p:sp>
        <p:sp>
          <p:nvSpPr>
            <p:cNvPr id="27" name="TextBox 27"/>
            <p:cNvSpPr txBox="1"/>
            <p:nvPr/>
          </p:nvSpPr>
          <p:spPr>
            <a:xfrm>
              <a:off x="2853657" y="7771621"/>
              <a:ext cx="8170609" cy="778675"/>
            </a:xfrm>
            <a:prstGeom prst="rect">
              <a:avLst/>
            </a:prstGeom>
          </p:spPr>
          <p:txBody>
            <a:bodyPr lIns="0" tIns="0" rIns="0" bIns="0" rtlCol="0" anchor="t">
              <a:spAutoFit/>
            </a:bodyPr>
            <a:lstStyle/>
            <a:p>
              <a:pPr algn="l">
                <a:lnSpc>
                  <a:spcPts val="2415"/>
                </a:lnSpc>
              </a:pPr>
              <a:r>
                <a:rPr lang="en-US" sz="1725">
                  <a:solidFill>
                    <a:srgbClr val="050A30"/>
                  </a:solidFill>
                  <a:latin typeface="Poppins Medium"/>
                  <a:ea typeface="Poppins Medium"/>
                  <a:cs typeface="Poppins Medium"/>
                  <a:sym typeface="Poppins Medium"/>
                </a:rPr>
                <a:t>Fostering a team environment that values diverse perspectives to create holistic solutions.</a:t>
              </a:r>
            </a:p>
          </p:txBody>
        </p:sp>
        <p:sp>
          <p:nvSpPr>
            <p:cNvPr id="28" name="TextBox 28"/>
            <p:cNvSpPr txBox="1"/>
            <p:nvPr/>
          </p:nvSpPr>
          <p:spPr>
            <a:xfrm>
              <a:off x="2853657" y="9911574"/>
              <a:ext cx="8170609" cy="765822"/>
            </a:xfrm>
            <a:prstGeom prst="rect">
              <a:avLst/>
            </a:prstGeom>
          </p:spPr>
          <p:txBody>
            <a:bodyPr lIns="0" tIns="0" rIns="0" bIns="0" rtlCol="0" anchor="t">
              <a:spAutoFit/>
            </a:bodyPr>
            <a:lstStyle/>
            <a:p>
              <a:pPr algn="l">
                <a:lnSpc>
                  <a:spcPts val="2404"/>
                </a:lnSpc>
              </a:pPr>
              <a:r>
                <a:rPr lang="en-US" sz="1717">
                  <a:solidFill>
                    <a:srgbClr val="050A30"/>
                  </a:solidFill>
                  <a:latin typeface="Poppins Medium"/>
                  <a:ea typeface="Poppins Medium"/>
                  <a:cs typeface="Poppins Medium"/>
                  <a:sym typeface="Poppins Medium"/>
                </a:rPr>
                <a:t>Committing to measurable outcomes that enhance both brand visibility and sales metrics.</a:t>
              </a:r>
            </a:p>
          </p:txBody>
        </p:sp>
      </p:grpSp>
      <p:grpSp>
        <p:nvGrpSpPr>
          <p:cNvPr id="29" name="Group 29"/>
          <p:cNvGrpSpPr/>
          <p:nvPr/>
        </p:nvGrpSpPr>
        <p:grpSpPr>
          <a:xfrm>
            <a:off x="0" y="9675834"/>
            <a:ext cx="18288000" cy="611166"/>
            <a:chOff x="0" y="0"/>
            <a:chExt cx="24384000" cy="814888"/>
          </a:xfrm>
        </p:grpSpPr>
        <p:grpSp>
          <p:nvGrpSpPr>
            <p:cNvPr id="30" name="Group 30"/>
            <p:cNvGrpSpPr/>
            <p:nvPr/>
          </p:nvGrpSpPr>
          <p:grpSpPr>
            <a:xfrm>
              <a:off x="0" y="0"/>
              <a:ext cx="24384000" cy="814888"/>
              <a:chOff x="0" y="0"/>
              <a:chExt cx="6671512" cy="222955"/>
            </a:xfrm>
          </p:grpSpPr>
          <p:sp>
            <p:nvSpPr>
              <p:cNvPr id="31" name="Freeform 31"/>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32" name="Group 32"/>
            <p:cNvGrpSpPr/>
            <p:nvPr/>
          </p:nvGrpSpPr>
          <p:grpSpPr>
            <a:xfrm>
              <a:off x="0" y="0"/>
              <a:ext cx="13162808" cy="814888"/>
              <a:chOff x="0" y="0"/>
              <a:chExt cx="3601371" cy="222955"/>
            </a:xfrm>
          </p:grpSpPr>
          <p:sp>
            <p:nvSpPr>
              <p:cNvPr id="33" name="Freeform 33"/>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34" name="Freeform 34"/>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graphicFrame>
        <p:nvGraphicFramePr>
          <p:cNvPr id="7" name="Table 7"/>
          <p:cNvGraphicFramePr>
            <a:graphicFrameLocks noGrp="1"/>
          </p:cNvGraphicFramePr>
          <p:nvPr>
            <p:extLst>
              <p:ext uri="{D42A27DB-BD31-4B8C-83A1-F6EECF244321}">
                <p14:modId xmlns:p14="http://schemas.microsoft.com/office/powerpoint/2010/main" val="2115837731"/>
              </p:ext>
            </p:extLst>
          </p:nvPr>
        </p:nvGraphicFramePr>
        <p:xfrm>
          <a:off x="10485171" y="1655322"/>
          <a:ext cx="3307029" cy="6589734"/>
        </p:xfrm>
        <a:graphic>
          <a:graphicData uri="http://schemas.openxmlformats.org/drawingml/2006/table">
            <a:tbl>
              <a:tblPr/>
              <a:tblGrid>
                <a:gridCol w="3307029"/>
              </a:tblGrid>
              <a:tr h="2196578">
                <a:tc>
                  <a:txBody>
                    <a:bodyPr/>
                    <a:lstStyle/>
                    <a:p>
                      <a:pPr algn="ctr">
                        <a:lnSpc>
                          <a:spcPts val="4620"/>
                        </a:lnSpc>
                        <a:defRPr/>
                      </a:pPr>
                      <a:r>
                        <a:rPr lang="en-US" sz="3300">
                          <a:solidFill>
                            <a:srgbClr val="000000"/>
                          </a:solidFill>
                          <a:latin typeface="Poppins Bold"/>
                          <a:ea typeface="Poppins Bold"/>
                          <a:cs typeface="Poppins Bold"/>
                          <a:sym typeface="Poppins Bold"/>
                        </a:rPr>
                        <a:t>Meta Ads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2196578">
                <a:tc>
                  <a:txBody>
                    <a:bodyPr/>
                    <a:lstStyle/>
                    <a:p>
                      <a:pPr algn="ctr">
                        <a:lnSpc>
                          <a:spcPts val="4620"/>
                        </a:lnSpc>
                        <a:defRPr/>
                      </a:pPr>
                      <a:r>
                        <a:rPr lang="en-US" sz="3300">
                          <a:solidFill>
                            <a:srgbClr val="000000"/>
                          </a:solidFill>
                          <a:latin typeface="Poppins Bold"/>
                          <a:ea typeface="Poppins Bold"/>
                          <a:cs typeface="Poppins Bold"/>
                          <a:sym typeface="Poppins Bold"/>
                        </a:rPr>
                        <a:t>Influencer Marketing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2196578">
                <a:tc>
                  <a:txBody>
                    <a:bodyPr/>
                    <a:lstStyle/>
                    <a:p>
                      <a:pPr algn="ctr">
                        <a:lnSpc>
                          <a:spcPts val="4620"/>
                        </a:lnSpc>
                        <a:defRPr/>
                      </a:pPr>
                      <a:r>
                        <a:rPr lang="en-US" sz="3300" dirty="0">
                          <a:solidFill>
                            <a:srgbClr val="000000"/>
                          </a:solidFill>
                          <a:latin typeface="Poppins Bold"/>
                          <a:ea typeface="Poppins Bold"/>
                          <a:cs typeface="Poppins Bold"/>
                          <a:sym typeface="Poppins Bold"/>
                        </a:rPr>
                        <a:t>Social Media</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8" name="TextBox 8"/>
          <p:cNvSpPr txBox="1"/>
          <p:nvPr/>
        </p:nvSpPr>
        <p:spPr>
          <a:xfrm>
            <a:off x="2592095" y="3272163"/>
            <a:ext cx="7157021" cy="3764274"/>
          </a:xfrm>
          <a:prstGeom prst="rect">
            <a:avLst/>
          </a:prstGeom>
        </p:spPr>
        <p:txBody>
          <a:bodyPr lIns="0" tIns="0" rIns="0" bIns="0" rtlCol="0" anchor="t">
            <a:spAutoFit/>
          </a:bodyPr>
          <a:lstStyle/>
          <a:p>
            <a:pPr algn="ctr">
              <a:lnSpc>
                <a:spcPts val="10020"/>
              </a:lnSpc>
            </a:pPr>
            <a:r>
              <a:rPr lang="en-US" sz="7157">
                <a:solidFill>
                  <a:srgbClr val="53023F"/>
                </a:solidFill>
                <a:latin typeface="Poppins Bold"/>
                <a:ea typeface="Poppins Bold"/>
                <a:cs typeface="Poppins Bold"/>
                <a:sym typeface="Poppins Bold"/>
              </a:rPr>
              <a:t>Current Marketing Plan</a:t>
            </a:r>
          </a:p>
        </p:txBody>
      </p:sp>
      <p:sp>
        <p:nvSpPr>
          <p:cNvPr id="9" name="Freeform 9"/>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Freeform 7"/>
          <p:cNvSpPr/>
          <p:nvPr/>
        </p:nvSpPr>
        <p:spPr>
          <a:xfrm>
            <a:off x="14426968" y="6628605"/>
            <a:ext cx="3752359" cy="3047228"/>
          </a:xfrm>
          <a:custGeom>
            <a:avLst/>
            <a:gdLst/>
            <a:ahLst/>
            <a:cxnLst/>
            <a:rect l="l" t="t" r="r" b="b"/>
            <a:pathLst>
              <a:path w="3752359" h="3047228">
                <a:moveTo>
                  <a:pt x="0" y="0"/>
                </a:moveTo>
                <a:lnTo>
                  <a:pt x="3752359" y="0"/>
                </a:lnTo>
                <a:lnTo>
                  <a:pt x="3752359" y="3047229"/>
                </a:lnTo>
                <a:lnTo>
                  <a:pt x="0" y="3047229"/>
                </a:lnTo>
                <a:lnTo>
                  <a:pt x="0" y="0"/>
                </a:lnTo>
                <a:close/>
              </a:path>
            </a:pathLst>
          </a:custGeom>
          <a:blipFill>
            <a:blip r:embed="rId2"/>
            <a:stretch>
              <a:fillRect/>
            </a:stretch>
          </a:blipFill>
        </p:spPr>
      </p:sp>
      <p:sp>
        <p:nvSpPr>
          <p:cNvPr id="8" name="Freeform 8"/>
          <p:cNvSpPr/>
          <p:nvPr/>
        </p:nvSpPr>
        <p:spPr>
          <a:xfrm>
            <a:off x="598412" y="4640697"/>
            <a:ext cx="3260251" cy="5035137"/>
          </a:xfrm>
          <a:custGeom>
            <a:avLst/>
            <a:gdLst/>
            <a:ahLst/>
            <a:cxnLst/>
            <a:rect l="l" t="t" r="r" b="b"/>
            <a:pathLst>
              <a:path w="3260251" h="5035137">
                <a:moveTo>
                  <a:pt x="0" y="0"/>
                </a:moveTo>
                <a:lnTo>
                  <a:pt x="3260252" y="0"/>
                </a:lnTo>
                <a:lnTo>
                  <a:pt x="3260252" y="5035137"/>
                </a:lnTo>
                <a:lnTo>
                  <a:pt x="0" y="5035137"/>
                </a:lnTo>
                <a:lnTo>
                  <a:pt x="0" y="0"/>
                </a:lnTo>
                <a:close/>
              </a:path>
            </a:pathLst>
          </a:custGeom>
          <a:blipFill>
            <a:blip r:embed="rId3"/>
            <a:stretch>
              <a:fillRect/>
            </a:stretch>
          </a:blipFill>
        </p:spPr>
      </p:sp>
      <p:sp>
        <p:nvSpPr>
          <p:cNvPr id="9" name="TextBox 9"/>
          <p:cNvSpPr txBox="1"/>
          <p:nvPr/>
        </p:nvSpPr>
        <p:spPr>
          <a:xfrm>
            <a:off x="6105785" y="904875"/>
            <a:ext cx="6076430" cy="1045803"/>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Meta Ads</a:t>
            </a:r>
          </a:p>
        </p:txBody>
      </p:sp>
      <p:sp>
        <p:nvSpPr>
          <p:cNvPr id="10" name="TextBox 10"/>
          <p:cNvSpPr txBox="1"/>
          <p:nvPr/>
        </p:nvSpPr>
        <p:spPr>
          <a:xfrm>
            <a:off x="4613507" y="2026730"/>
            <a:ext cx="9060986" cy="6166864"/>
          </a:xfrm>
          <a:prstGeom prst="rect">
            <a:avLst/>
          </a:prstGeom>
        </p:spPr>
        <p:txBody>
          <a:bodyPr lIns="0" tIns="0" rIns="0" bIns="0" rtlCol="0" anchor="t">
            <a:spAutoFit/>
          </a:bodyPr>
          <a:lstStyle/>
          <a:p>
            <a:pPr algn="just">
              <a:lnSpc>
                <a:spcPts val="4494"/>
              </a:lnSpc>
            </a:pPr>
            <a:r>
              <a:rPr lang="en-US" sz="3210">
                <a:solidFill>
                  <a:srgbClr val="050A30"/>
                </a:solidFill>
                <a:latin typeface="Poppins Medium"/>
                <a:ea typeface="Poppins Medium"/>
                <a:cs typeface="Poppins Medium"/>
                <a:sym typeface="Poppins Medium"/>
              </a:rPr>
              <a:t>Meta Ads are online advertisements that appear on Meta platforms like Facebook, Instagram, and Messenger. They allow businesses to target specific audiences based on demographics, interests, behaviors, and other factors. Meta Ads offer various formats, including images, videos, carousels, and stories, and can be used for a range of objectives such as increasing brand awareness, driving website traffic, generating leads, and boosting sales.</a:t>
            </a:r>
          </a:p>
        </p:txBody>
      </p:sp>
      <p:sp>
        <p:nvSpPr>
          <p:cNvPr id="11" name="Freeform 11"/>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4"/>
            <a:stretch>
              <a:fillRect l="-112775" r="-99247" b="-62552"/>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TextBox 7"/>
          <p:cNvSpPr txBox="1"/>
          <p:nvPr/>
        </p:nvSpPr>
        <p:spPr>
          <a:xfrm>
            <a:off x="4613507" y="2026730"/>
            <a:ext cx="9060986" cy="6166864"/>
          </a:xfrm>
          <a:prstGeom prst="rect">
            <a:avLst/>
          </a:prstGeom>
        </p:spPr>
        <p:txBody>
          <a:bodyPr lIns="0" tIns="0" rIns="0" bIns="0" rtlCol="0" anchor="t">
            <a:spAutoFit/>
          </a:bodyPr>
          <a:lstStyle/>
          <a:p>
            <a:pPr algn="just">
              <a:lnSpc>
                <a:spcPts val="4494"/>
              </a:lnSpc>
            </a:pPr>
            <a:r>
              <a:rPr lang="en-US" sz="3210">
                <a:solidFill>
                  <a:srgbClr val="050A30"/>
                </a:solidFill>
                <a:latin typeface="Poppins Medium"/>
                <a:ea typeface="Poppins Medium"/>
                <a:cs typeface="Poppins Medium"/>
                <a:sym typeface="Poppins Medium"/>
              </a:rPr>
              <a:t>Influencer marketing is a form of marketing that involves partnering with influential individuals or entities to promote a brand, product, or service. These influencers have a dedicated following and can use their credibility and reach to persuade their audience to take action, such as visiting stores and getting direct customer base. Influencer marketing can be a highly effective way to connect with a target audience and build brand awareness</a:t>
            </a:r>
          </a:p>
        </p:txBody>
      </p:sp>
      <p:sp>
        <p:nvSpPr>
          <p:cNvPr id="8" name="Freeform 8"/>
          <p:cNvSpPr/>
          <p:nvPr/>
        </p:nvSpPr>
        <p:spPr>
          <a:xfrm>
            <a:off x="13901860" y="6299076"/>
            <a:ext cx="4247494" cy="3376758"/>
          </a:xfrm>
          <a:custGeom>
            <a:avLst/>
            <a:gdLst/>
            <a:ahLst/>
            <a:cxnLst/>
            <a:rect l="l" t="t" r="r" b="b"/>
            <a:pathLst>
              <a:path w="4247494" h="3376758">
                <a:moveTo>
                  <a:pt x="0" y="0"/>
                </a:moveTo>
                <a:lnTo>
                  <a:pt x="4247494" y="0"/>
                </a:lnTo>
                <a:lnTo>
                  <a:pt x="4247494" y="3376758"/>
                </a:lnTo>
                <a:lnTo>
                  <a:pt x="0" y="3376758"/>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9" name="Freeform 9"/>
          <p:cNvSpPr/>
          <p:nvPr/>
        </p:nvSpPr>
        <p:spPr>
          <a:xfrm>
            <a:off x="201394" y="3794281"/>
            <a:ext cx="4031537" cy="5881553"/>
          </a:xfrm>
          <a:custGeom>
            <a:avLst/>
            <a:gdLst/>
            <a:ahLst/>
            <a:cxnLst/>
            <a:rect l="l" t="t" r="r" b="b"/>
            <a:pathLst>
              <a:path w="4031537" h="5881553">
                <a:moveTo>
                  <a:pt x="0" y="0"/>
                </a:moveTo>
                <a:lnTo>
                  <a:pt x="4031537" y="0"/>
                </a:lnTo>
                <a:lnTo>
                  <a:pt x="4031537" y="5881553"/>
                </a:lnTo>
                <a:lnTo>
                  <a:pt x="0" y="5881553"/>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0" name="TextBox 10"/>
          <p:cNvSpPr txBox="1"/>
          <p:nvPr/>
        </p:nvSpPr>
        <p:spPr>
          <a:xfrm>
            <a:off x="4806921" y="904875"/>
            <a:ext cx="8674158" cy="1045803"/>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Influencer Marketing</a:t>
            </a:r>
          </a:p>
        </p:txBody>
      </p:sp>
      <p:sp>
        <p:nvSpPr>
          <p:cNvPr id="11" name="Freeform 11"/>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6"/>
            <a:stretch>
              <a:fillRect l="-112775" r="-99247" b="-62552"/>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675834"/>
            <a:ext cx="18288000" cy="611166"/>
            <a:chOff x="0" y="0"/>
            <a:chExt cx="24384000" cy="814888"/>
          </a:xfrm>
        </p:grpSpPr>
        <p:grpSp>
          <p:nvGrpSpPr>
            <p:cNvPr id="3" name="Group 3"/>
            <p:cNvGrpSpPr/>
            <p:nvPr/>
          </p:nvGrpSpPr>
          <p:grpSpPr>
            <a:xfrm>
              <a:off x="0" y="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grpSp>
      <p:sp>
        <p:nvSpPr>
          <p:cNvPr id="7" name="Freeform 7"/>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2"/>
            <a:stretch>
              <a:fillRect l="-112775" r="-99247" b="-62552"/>
            </a:stretch>
          </a:blipFill>
        </p:spPr>
      </p:sp>
      <p:sp>
        <p:nvSpPr>
          <p:cNvPr id="8" name="Freeform 8"/>
          <p:cNvSpPr/>
          <p:nvPr/>
        </p:nvSpPr>
        <p:spPr>
          <a:xfrm>
            <a:off x="15267996" y="3802672"/>
            <a:ext cx="1991304" cy="5455628"/>
          </a:xfrm>
          <a:custGeom>
            <a:avLst/>
            <a:gdLst/>
            <a:ahLst/>
            <a:cxnLst/>
            <a:rect l="l" t="t" r="r" b="b"/>
            <a:pathLst>
              <a:path w="1991304" h="5455628">
                <a:moveTo>
                  <a:pt x="0" y="0"/>
                </a:moveTo>
                <a:lnTo>
                  <a:pt x="1991304" y="0"/>
                </a:lnTo>
                <a:lnTo>
                  <a:pt x="1991304" y="5455628"/>
                </a:lnTo>
                <a:lnTo>
                  <a:pt x="0" y="5455628"/>
                </a:lnTo>
                <a:lnTo>
                  <a:pt x="0" y="0"/>
                </a:lnTo>
                <a:close/>
              </a:path>
            </a:pathLst>
          </a:custGeom>
          <a:blipFill>
            <a:blip r:embed="rId3"/>
            <a:stretch>
              <a:fillRect/>
            </a:stretch>
          </a:blipFill>
        </p:spPr>
      </p:sp>
      <p:sp>
        <p:nvSpPr>
          <p:cNvPr id="9" name="TextBox 9"/>
          <p:cNvSpPr txBox="1"/>
          <p:nvPr/>
        </p:nvSpPr>
        <p:spPr>
          <a:xfrm>
            <a:off x="4613507" y="2026730"/>
            <a:ext cx="9060986" cy="5604889"/>
          </a:xfrm>
          <a:prstGeom prst="rect">
            <a:avLst/>
          </a:prstGeom>
        </p:spPr>
        <p:txBody>
          <a:bodyPr lIns="0" tIns="0" rIns="0" bIns="0" rtlCol="0" anchor="t">
            <a:spAutoFit/>
          </a:bodyPr>
          <a:lstStyle/>
          <a:p>
            <a:pPr algn="just">
              <a:lnSpc>
                <a:spcPts val="4494"/>
              </a:lnSpc>
            </a:pPr>
            <a:r>
              <a:rPr lang="en-US" sz="3210">
                <a:solidFill>
                  <a:srgbClr val="050A30"/>
                </a:solidFill>
                <a:latin typeface="Poppins Medium"/>
                <a:ea typeface="Poppins Medium"/>
                <a:cs typeface="Poppins Medium"/>
                <a:sym typeface="Poppins Medium"/>
              </a:rPr>
              <a:t>Social media content refers to the text, images, videos, and other materials that are shared on social media platforms. It can be used to engage with audiences, build brand awareness, drive traffic to a website, and generate leads. Effective social media content is relevant, engaging, and visually appealing. It should also align with the overall marketing goals of a business.</a:t>
            </a:r>
          </a:p>
        </p:txBody>
      </p:sp>
      <p:sp>
        <p:nvSpPr>
          <p:cNvPr id="10" name="TextBox 10"/>
          <p:cNvSpPr txBox="1"/>
          <p:nvPr/>
        </p:nvSpPr>
        <p:spPr>
          <a:xfrm>
            <a:off x="4806921" y="904875"/>
            <a:ext cx="8674158" cy="1045803"/>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Social Media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34028"/>
            <a:ext cx="18288000" cy="9352972"/>
            <a:chOff x="0" y="0"/>
            <a:chExt cx="24384000" cy="12470629"/>
          </a:xfrm>
        </p:grpSpPr>
        <p:grpSp>
          <p:nvGrpSpPr>
            <p:cNvPr id="3" name="Group 3"/>
            <p:cNvGrpSpPr/>
            <p:nvPr/>
          </p:nvGrpSpPr>
          <p:grpSpPr>
            <a:xfrm>
              <a:off x="0" y="11655740"/>
              <a:ext cx="24384000" cy="814888"/>
              <a:chOff x="0" y="0"/>
              <a:chExt cx="6671512" cy="222955"/>
            </a:xfrm>
          </p:grpSpPr>
          <p:sp>
            <p:nvSpPr>
              <p:cNvPr id="4" name="Freeform 4"/>
              <p:cNvSpPr/>
              <p:nvPr/>
            </p:nvSpPr>
            <p:spPr>
              <a:xfrm>
                <a:off x="0" y="0"/>
                <a:ext cx="6671512" cy="222955"/>
              </a:xfrm>
              <a:custGeom>
                <a:avLst/>
                <a:gdLst/>
                <a:ahLst/>
                <a:cxnLst/>
                <a:rect l="l" t="t" r="r" b="b"/>
                <a:pathLst>
                  <a:path w="6671512" h="222955">
                    <a:moveTo>
                      <a:pt x="0" y="0"/>
                    </a:moveTo>
                    <a:lnTo>
                      <a:pt x="6671512" y="0"/>
                    </a:lnTo>
                    <a:lnTo>
                      <a:pt x="6671512" y="222955"/>
                    </a:lnTo>
                    <a:lnTo>
                      <a:pt x="0" y="222955"/>
                    </a:lnTo>
                    <a:close/>
                  </a:path>
                </a:pathLst>
              </a:custGeom>
              <a:solidFill>
                <a:srgbClr val="EB0D89">
                  <a:alpha val="51765"/>
                </a:srgbClr>
              </a:solidFill>
            </p:spPr>
          </p:sp>
        </p:grpSp>
        <p:grpSp>
          <p:nvGrpSpPr>
            <p:cNvPr id="5" name="Group 5"/>
            <p:cNvGrpSpPr/>
            <p:nvPr/>
          </p:nvGrpSpPr>
          <p:grpSpPr>
            <a:xfrm>
              <a:off x="0" y="11655740"/>
              <a:ext cx="13162808" cy="814888"/>
              <a:chOff x="0" y="0"/>
              <a:chExt cx="3601371" cy="222955"/>
            </a:xfrm>
          </p:grpSpPr>
          <p:sp>
            <p:nvSpPr>
              <p:cNvPr id="6" name="Freeform 6"/>
              <p:cNvSpPr/>
              <p:nvPr/>
            </p:nvSpPr>
            <p:spPr>
              <a:xfrm>
                <a:off x="0" y="0"/>
                <a:ext cx="3601371" cy="222955"/>
              </a:xfrm>
              <a:custGeom>
                <a:avLst/>
                <a:gdLst/>
                <a:ahLst/>
                <a:cxnLst/>
                <a:rect l="l" t="t" r="r" b="b"/>
                <a:pathLst>
                  <a:path w="3601371" h="222955">
                    <a:moveTo>
                      <a:pt x="0" y="0"/>
                    </a:moveTo>
                    <a:lnTo>
                      <a:pt x="3601371" y="0"/>
                    </a:lnTo>
                    <a:lnTo>
                      <a:pt x="3601371" y="222955"/>
                    </a:lnTo>
                    <a:lnTo>
                      <a:pt x="0" y="222955"/>
                    </a:lnTo>
                    <a:close/>
                  </a:path>
                </a:pathLst>
              </a:custGeom>
              <a:solidFill>
                <a:srgbClr val="EB0D89">
                  <a:alpha val="51765"/>
                </a:srgbClr>
              </a:solidFill>
            </p:spPr>
          </p:sp>
        </p:grpSp>
        <p:sp>
          <p:nvSpPr>
            <p:cNvPr id="7" name="TextBox 7"/>
            <p:cNvSpPr txBox="1"/>
            <p:nvPr/>
          </p:nvSpPr>
          <p:spPr>
            <a:xfrm>
              <a:off x="5439410" y="-123825"/>
              <a:ext cx="13505180" cy="1353129"/>
            </a:xfrm>
            <a:prstGeom prst="rect">
              <a:avLst/>
            </a:prstGeom>
          </p:spPr>
          <p:txBody>
            <a:bodyPr lIns="0" tIns="0" rIns="0" bIns="0" rtlCol="0" anchor="t">
              <a:spAutoFit/>
            </a:bodyPr>
            <a:lstStyle/>
            <a:p>
              <a:pPr algn="ctr">
                <a:lnSpc>
                  <a:spcPts val="8507"/>
                </a:lnSpc>
              </a:pPr>
              <a:r>
                <a:rPr lang="en-US" sz="6076">
                  <a:solidFill>
                    <a:srgbClr val="53023F"/>
                  </a:solidFill>
                  <a:latin typeface="Poppins Bold"/>
                  <a:ea typeface="Poppins Bold"/>
                  <a:cs typeface="Poppins Bold"/>
                  <a:sym typeface="Poppins Bold"/>
                </a:rPr>
                <a:t>Recent Designs /  Shoots</a:t>
              </a:r>
            </a:p>
          </p:txBody>
        </p:sp>
        <p:grpSp>
          <p:nvGrpSpPr>
            <p:cNvPr id="8" name="Group 8"/>
            <p:cNvGrpSpPr>
              <a:grpSpLocks noChangeAspect="1"/>
            </p:cNvGrpSpPr>
            <p:nvPr/>
          </p:nvGrpSpPr>
          <p:grpSpPr>
            <a:xfrm>
              <a:off x="2347405" y="4922229"/>
              <a:ext cx="2863838" cy="2863838"/>
              <a:chOff x="0" y="0"/>
              <a:chExt cx="6350000" cy="6350000"/>
            </a:xfrm>
          </p:grpSpPr>
          <p:sp>
            <p:nvSpPr>
              <p:cNvPr id="9" name="Freeform 9"/>
              <p:cNvSpPr/>
              <p:nvPr/>
            </p:nvSpPr>
            <p:spPr>
              <a:xfrm>
                <a:off x="-4191" y="0"/>
                <a:ext cx="6350000" cy="6349873"/>
              </a:xfrm>
              <a:custGeom>
                <a:avLst/>
                <a:gdLst/>
                <a:ahLst/>
                <a:cxnLst/>
                <a:rect l="l" t="t" r="r" b="b"/>
                <a:pathLst>
                  <a:path w="6350000" h="6349873">
                    <a:moveTo>
                      <a:pt x="6350000" y="199644"/>
                    </a:moveTo>
                    <a:lnTo>
                      <a:pt x="6350000" y="6150229"/>
                    </a:lnTo>
                    <a:cubicBezTo>
                      <a:pt x="6350000" y="6260465"/>
                      <a:pt x="6260592" y="6349873"/>
                      <a:pt x="6150356" y="6349873"/>
                    </a:cubicBezTo>
                    <a:lnTo>
                      <a:pt x="199771" y="6349873"/>
                    </a:lnTo>
                    <a:cubicBezTo>
                      <a:pt x="89535" y="6349873"/>
                      <a:pt x="127" y="6260465"/>
                      <a:pt x="127" y="6150229"/>
                    </a:cubicBezTo>
                    <a:lnTo>
                      <a:pt x="127" y="199644"/>
                    </a:lnTo>
                    <a:cubicBezTo>
                      <a:pt x="0" y="89408"/>
                      <a:pt x="89535" y="0"/>
                      <a:pt x="199771" y="0"/>
                    </a:cubicBezTo>
                    <a:lnTo>
                      <a:pt x="6150356" y="0"/>
                    </a:lnTo>
                    <a:cubicBezTo>
                      <a:pt x="6260592" y="0"/>
                      <a:pt x="6350000" y="89408"/>
                      <a:pt x="6350000" y="199644"/>
                    </a:cubicBezTo>
                    <a:close/>
                  </a:path>
                </a:pathLst>
              </a:custGeom>
              <a:blipFill>
                <a:blip r:embed="rId2"/>
                <a:stretch>
                  <a:fillRect/>
                </a:stretch>
              </a:blipFill>
            </p:spPr>
          </p:sp>
        </p:grpSp>
        <p:grpSp>
          <p:nvGrpSpPr>
            <p:cNvPr id="10" name="Group 10"/>
            <p:cNvGrpSpPr>
              <a:grpSpLocks noChangeAspect="1"/>
            </p:cNvGrpSpPr>
            <p:nvPr/>
          </p:nvGrpSpPr>
          <p:grpSpPr>
            <a:xfrm>
              <a:off x="9827935" y="4922229"/>
              <a:ext cx="2988370" cy="2988370"/>
              <a:chOff x="0" y="0"/>
              <a:chExt cx="6350000" cy="6350000"/>
            </a:xfrm>
          </p:grpSpPr>
          <p:sp>
            <p:nvSpPr>
              <p:cNvPr id="11" name="Freeform 11"/>
              <p:cNvSpPr/>
              <p:nvPr/>
            </p:nvSpPr>
            <p:spPr>
              <a:xfrm>
                <a:off x="-4191" y="0"/>
                <a:ext cx="6350000" cy="6349873"/>
              </a:xfrm>
              <a:custGeom>
                <a:avLst/>
                <a:gdLst/>
                <a:ahLst/>
                <a:cxnLst/>
                <a:rect l="l" t="t" r="r" b="b"/>
                <a:pathLst>
                  <a:path w="6350000" h="6349873">
                    <a:moveTo>
                      <a:pt x="6350000" y="199644"/>
                    </a:moveTo>
                    <a:lnTo>
                      <a:pt x="6350000" y="6150229"/>
                    </a:lnTo>
                    <a:cubicBezTo>
                      <a:pt x="6350000" y="6260465"/>
                      <a:pt x="6260592" y="6349873"/>
                      <a:pt x="6150356" y="6349873"/>
                    </a:cubicBezTo>
                    <a:lnTo>
                      <a:pt x="199771" y="6349873"/>
                    </a:lnTo>
                    <a:cubicBezTo>
                      <a:pt x="89535" y="6349873"/>
                      <a:pt x="127" y="6260465"/>
                      <a:pt x="127" y="6150229"/>
                    </a:cubicBezTo>
                    <a:lnTo>
                      <a:pt x="127" y="199644"/>
                    </a:lnTo>
                    <a:cubicBezTo>
                      <a:pt x="0" y="89408"/>
                      <a:pt x="89535" y="0"/>
                      <a:pt x="199771" y="0"/>
                    </a:cubicBezTo>
                    <a:lnTo>
                      <a:pt x="6150356" y="0"/>
                    </a:lnTo>
                    <a:cubicBezTo>
                      <a:pt x="6260592" y="0"/>
                      <a:pt x="6350000" y="89408"/>
                      <a:pt x="6350000" y="199644"/>
                    </a:cubicBezTo>
                    <a:close/>
                  </a:path>
                </a:pathLst>
              </a:custGeom>
              <a:blipFill>
                <a:blip r:embed="rId3"/>
                <a:stretch>
                  <a:fillRect t="-16747" b="-16747"/>
                </a:stretch>
              </a:blipFill>
            </p:spPr>
          </p:sp>
        </p:grpSp>
        <p:grpSp>
          <p:nvGrpSpPr>
            <p:cNvPr id="12" name="Group 12"/>
            <p:cNvGrpSpPr>
              <a:grpSpLocks noChangeAspect="1"/>
            </p:cNvGrpSpPr>
            <p:nvPr/>
          </p:nvGrpSpPr>
          <p:grpSpPr>
            <a:xfrm>
              <a:off x="9905102" y="8187826"/>
              <a:ext cx="2911203" cy="2911203"/>
              <a:chOff x="0" y="0"/>
              <a:chExt cx="6350000" cy="6350000"/>
            </a:xfrm>
          </p:grpSpPr>
          <p:sp>
            <p:nvSpPr>
              <p:cNvPr id="13" name="Freeform 13"/>
              <p:cNvSpPr/>
              <p:nvPr/>
            </p:nvSpPr>
            <p:spPr>
              <a:xfrm>
                <a:off x="-4191" y="0"/>
                <a:ext cx="6350000" cy="6349873"/>
              </a:xfrm>
              <a:custGeom>
                <a:avLst/>
                <a:gdLst/>
                <a:ahLst/>
                <a:cxnLst/>
                <a:rect l="l" t="t" r="r" b="b"/>
                <a:pathLst>
                  <a:path w="6350000" h="6349873">
                    <a:moveTo>
                      <a:pt x="6350000" y="199644"/>
                    </a:moveTo>
                    <a:lnTo>
                      <a:pt x="6350000" y="6150229"/>
                    </a:lnTo>
                    <a:cubicBezTo>
                      <a:pt x="6350000" y="6260465"/>
                      <a:pt x="6260592" y="6349873"/>
                      <a:pt x="6150356" y="6349873"/>
                    </a:cubicBezTo>
                    <a:lnTo>
                      <a:pt x="199771" y="6349873"/>
                    </a:lnTo>
                    <a:cubicBezTo>
                      <a:pt x="89535" y="6349873"/>
                      <a:pt x="127" y="6260465"/>
                      <a:pt x="127" y="6150229"/>
                    </a:cubicBezTo>
                    <a:lnTo>
                      <a:pt x="127" y="199644"/>
                    </a:lnTo>
                    <a:cubicBezTo>
                      <a:pt x="0" y="89408"/>
                      <a:pt x="89535" y="0"/>
                      <a:pt x="199771" y="0"/>
                    </a:cubicBezTo>
                    <a:lnTo>
                      <a:pt x="6150356" y="0"/>
                    </a:lnTo>
                    <a:cubicBezTo>
                      <a:pt x="6260592" y="0"/>
                      <a:pt x="6350000" y="89408"/>
                      <a:pt x="6350000" y="199644"/>
                    </a:cubicBezTo>
                    <a:close/>
                  </a:path>
                </a:pathLst>
              </a:custGeom>
              <a:blipFill>
                <a:blip r:embed="rId4"/>
                <a:stretch>
                  <a:fillRect/>
                </a:stretch>
              </a:blipFill>
            </p:spPr>
          </p:sp>
        </p:grpSp>
        <p:grpSp>
          <p:nvGrpSpPr>
            <p:cNvPr id="14" name="Group 14"/>
            <p:cNvGrpSpPr/>
            <p:nvPr/>
          </p:nvGrpSpPr>
          <p:grpSpPr>
            <a:xfrm>
              <a:off x="2347405" y="1541108"/>
              <a:ext cx="2898502" cy="3119492"/>
              <a:chOff x="0" y="0"/>
              <a:chExt cx="812800" cy="874770"/>
            </a:xfrm>
          </p:grpSpPr>
          <p:sp>
            <p:nvSpPr>
              <p:cNvPr id="15" name="Freeform 15"/>
              <p:cNvSpPr/>
              <p:nvPr/>
            </p:nvSpPr>
            <p:spPr>
              <a:xfrm>
                <a:off x="0" y="0"/>
                <a:ext cx="812800" cy="874770"/>
              </a:xfrm>
              <a:custGeom>
                <a:avLst/>
                <a:gdLst/>
                <a:ahLst/>
                <a:cxnLst/>
                <a:rect l="l" t="t" r="r" b="b"/>
                <a:pathLst>
                  <a:path w="812800" h="874770">
                    <a:moveTo>
                      <a:pt x="0" y="0"/>
                    </a:moveTo>
                    <a:lnTo>
                      <a:pt x="812800" y="0"/>
                    </a:lnTo>
                    <a:lnTo>
                      <a:pt x="812800" y="874770"/>
                    </a:lnTo>
                    <a:lnTo>
                      <a:pt x="0" y="874770"/>
                    </a:lnTo>
                    <a:close/>
                  </a:path>
                </a:pathLst>
              </a:custGeom>
              <a:blipFill>
                <a:blip r:embed="rId5"/>
                <a:stretch>
                  <a:fillRect l="-3812" r="-3812"/>
                </a:stretch>
              </a:blipFill>
            </p:spPr>
          </p:sp>
        </p:grpSp>
        <p:grpSp>
          <p:nvGrpSpPr>
            <p:cNvPr id="16" name="Group 16"/>
            <p:cNvGrpSpPr/>
            <p:nvPr/>
          </p:nvGrpSpPr>
          <p:grpSpPr>
            <a:xfrm>
              <a:off x="9791981" y="1541108"/>
              <a:ext cx="3024324" cy="2992105"/>
              <a:chOff x="0" y="0"/>
              <a:chExt cx="290252" cy="287160"/>
            </a:xfrm>
          </p:grpSpPr>
          <p:sp>
            <p:nvSpPr>
              <p:cNvPr id="17" name="Freeform 17"/>
              <p:cNvSpPr/>
              <p:nvPr/>
            </p:nvSpPr>
            <p:spPr>
              <a:xfrm>
                <a:off x="0" y="0"/>
                <a:ext cx="290252" cy="287160"/>
              </a:xfrm>
              <a:custGeom>
                <a:avLst/>
                <a:gdLst/>
                <a:ahLst/>
                <a:cxnLst/>
                <a:rect l="l" t="t" r="r" b="b"/>
                <a:pathLst>
                  <a:path w="290252" h="287160">
                    <a:moveTo>
                      <a:pt x="0" y="0"/>
                    </a:moveTo>
                    <a:lnTo>
                      <a:pt x="290252" y="0"/>
                    </a:lnTo>
                    <a:lnTo>
                      <a:pt x="290252" y="287160"/>
                    </a:lnTo>
                    <a:lnTo>
                      <a:pt x="0" y="287160"/>
                    </a:lnTo>
                    <a:close/>
                  </a:path>
                </a:pathLst>
              </a:custGeom>
              <a:blipFill>
                <a:blip r:embed="rId6"/>
                <a:stretch>
                  <a:fillRect t="-538" b="-538"/>
                </a:stretch>
              </a:blipFill>
            </p:spPr>
          </p:sp>
        </p:grpSp>
        <p:sp>
          <p:nvSpPr>
            <p:cNvPr id="18" name="Freeform 18"/>
            <p:cNvSpPr/>
            <p:nvPr/>
          </p:nvSpPr>
          <p:spPr>
            <a:xfrm>
              <a:off x="5500110" y="1541108"/>
              <a:ext cx="4037668" cy="9557921"/>
            </a:xfrm>
            <a:custGeom>
              <a:avLst/>
              <a:gdLst/>
              <a:ahLst/>
              <a:cxnLst/>
              <a:rect l="l" t="t" r="r" b="b"/>
              <a:pathLst>
                <a:path w="4037668" h="9557921">
                  <a:moveTo>
                    <a:pt x="0" y="0"/>
                  </a:moveTo>
                  <a:lnTo>
                    <a:pt x="4037668" y="0"/>
                  </a:lnTo>
                  <a:lnTo>
                    <a:pt x="4037668" y="9557921"/>
                  </a:lnTo>
                  <a:lnTo>
                    <a:pt x="0" y="9557921"/>
                  </a:lnTo>
                  <a:lnTo>
                    <a:pt x="0" y="0"/>
                  </a:lnTo>
                  <a:close/>
                </a:path>
              </a:pathLst>
            </a:custGeom>
            <a:blipFill>
              <a:blip r:embed="rId7"/>
              <a:stretch>
                <a:fillRect l="-24003" r="-9150"/>
              </a:stretch>
            </a:blipFill>
          </p:spPr>
        </p:sp>
        <p:grpSp>
          <p:nvGrpSpPr>
            <p:cNvPr id="19" name="Group 19"/>
            <p:cNvGrpSpPr/>
            <p:nvPr/>
          </p:nvGrpSpPr>
          <p:grpSpPr>
            <a:xfrm>
              <a:off x="13071486" y="8187826"/>
              <a:ext cx="8965109" cy="2911203"/>
              <a:chOff x="0" y="0"/>
              <a:chExt cx="629586" cy="204443"/>
            </a:xfrm>
          </p:grpSpPr>
          <p:sp>
            <p:nvSpPr>
              <p:cNvPr id="20" name="Freeform 20"/>
              <p:cNvSpPr/>
              <p:nvPr/>
            </p:nvSpPr>
            <p:spPr>
              <a:xfrm>
                <a:off x="0" y="0"/>
                <a:ext cx="629586" cy="204443"/>
              </a:xfrm>
              <a:custGeom>
                <a:avLst/>
                <a:gdLst/>
                <a:ahLst/>
                <a:cxnLst/>
                <a:rect l="l" t="t" r="r" b="b"/>
                <a:pathLst>
                  <a:path w="629586" h="204443">
                    <a:moveTo>
                      <a:pt x="0" y="0"/>
                    </a:moveTo>
                    <a:lnTo>
                      <a:pt x="629586" y="0"/>
                    </a:lnTo>
                    <a:lnTo>
                      <a:pt x="629586" y="204443"/>
                    </a:lnTo>
                    <a:lnTo>
                      <a:pt x="0" y="204443"/>
                    </a:lnTo>
                    <a:close/>
                  </a:path>
                </a:pathLst>
              </a:custGeom>
              <a:blipFill>
                <a:blip r:embed="rId8"/>
                <a:stretch>
                  <a:fillRect t="-103976" b="-103976"/>
                </a:stretch>
              </a:blipFill>
            </p:spPr>
          </p:sp>
        </p:grpSp>
        <p:sp>
          <p:nvSpPr>
            <p:cNvPr id="21" name="Freeform 21"/>
            <p:cNvSpPr/>
            <p:nvPr/>
          </p:nvSpPr>
          <p:spPr>
            <a:xfrm>
              <a:off x="13071486" y="1541108"/>
              <a:ext cx="8965109" cy="2992105"/>
            </a:xfrm>
            <a:custGeom>
              <a:avLst/>
              <a:gdLst/>
              <a:ahLst/>
              <a:cxnLst/>
              <a:rect l="l" t="t" r="r" b="b"/>
              <a:pathLst>
                <a:path w="8965109" h="2992105">
                  <a:moveTo>
                    <a:pt x="0" y="0"/>
                  </a:moveTo>
                  <a:lnTo>
                    <a:pt x="8965109" y="0"/>
                  </a:lnTo>
                  <a:lnTo>
                    <a:pt x="8965109" y="2992105"/>
                  </a:lnTo>
                  <a:lnTo>
                    <a:pt x="0" y="2992105"/>
                  </a:lnTo>
                  <a:lnTo>
                    <a:pt x="0" y="0"/>
                  </a:lnTo>
                  <a:close/>
                </a:path>
              </a:pathLst>
            </a:custGeom>
            <a:blipFill>
              <a:blip r:embed="rId9"/>
              <a:stretch>
                <a:fillRect/>
              </a:stretch>
            </a:blipFill>
          </p:spPr>
        </p:sp>
        <p:sp>
          <p:nvSpPr>
            <p:cNvPr id="22" name="Freeform 22"/>
            <p:cNvSpPr/>
            <p:nvPr/>
          </p:nvSpPr>
          <p:spPr>
            <a:xfrm>
              <a:off x="13071486" y="4922229"/>
              <a:ext cx="8965109" cy="2988370"/>
            </a:xfrm>
            <a:custGeom>
              <a:avLst/>
              <a:gdLst/>
              <a:ahLst/>
              <a:cxnLst/>
              <a:rect l="l" t="t" r="r" b="b"/>
              <a:pathLst>
                <a:path w="8965109" h="2988370">
                  <a:moveTo>
                    <a:pt x="0" y="0"/>
                  </a:moveTo>
                  <a:lnTo>
                    <a:pt x="8965109" y="0"/>
                  </a:lnTo>
                  <a:lnTo>
                    <a:pt x="8965109" y="2988369"/>
                  </a:lnTo>
                  <a:lnTo>
                    <a:pt x="0" y="2988369"/>
                  </a:lnTo>
                  <a:lnTo>
                    <a:pt x="0" y="0"/>
                  </a:lnTo>
                  <a:close/>
                </a:path>
              </a:pathLst>
            </a:custGeom>
            <a:blipFill>
              <a:blip r:embed="rId10"/>
              <a:stretch>
                <a:fillRect/>
              </a:stretch>
            </a:blipFill>
          </p:spPr>
        </p:sp>
        <p:sp>
          <p:nvSpPr>
            <p:cNvPr id="23" name="Freeform 23"/>
            <p:cNvSpPr/>
            <p:nvPr/>
          </p:nvSpPr>
          <p:spPr>
            <a:xfrm>
              <a:off x="2347405" y="8051824"/>
              <a:ext cx="2919309" cy="2919309"/>
            </a:xfrm>
            <a:custGeom>
              <a:avLst/>
              <a:gdLst/>
              <a:ahLst/>
              <a:cxnLst/>
              <a:rect l="l" t="t" r="r" b="b"/>
              <a:pathLst>
                <a:path w="2919309" h="2919309">
                  <a:moveTo>
                    <a:pt x="0" y="0"/>
                  </a:moveTo>
                  <a:lnTo>
                    <a:pt x="2919309" y="0"/>
                  </a:lnTo>
                  <a:lnTo>
                    <a:pt x="2919309" y="2919309"/>
                  </a:lnTo>
                  <a:lnTo>
                    <a:pt x="0" y="2919309"/>
                  </a:lnTo>
                  <a:lnTo>
                    <a:pt x="0" y="0"/>
                  </a:lnTo>
                  <a:close/>
                </a:path>
              </a:pathLst>
            </a:custGeom>
            <a:blipFill>
              <a:blip r:embed="rId11"/>
              <a:stretch>
                <a:fillRect/>
              </a:stretch>
            </a:blipFill>
          </p:spPr>
        </p:sp>
      </p:grpSp>
      <p:sp>
        <p:nvSpPr>
          <p:cNvPr id="24" name="Freeform 24"/>
          <p:cNvSpPr/>
          <p:nvPr/>
        </p:nvSpPr>
        <p:spPr>
          <a:xfrm>
            <a:off x="124781" y="0"/>
            <a:ext cx="1623364" cy="1752792"/>
          </a:xfrm>
          <a:custGeom>
            <a:avLst/>
            <a:gdLst/>
            <a:ahLst/>
            <a:cxnLst/>
            <a:rect l="l" t="t" r="r" b="b"/>
            <a:pathLst>
              <a:path w="1623364" h="1752792">
                <a:moveTo>
                  <a:pt x="0" y="0"/>
                </a:moveTo>
                <a:lnTo>
                  <a:pt x="1623364" y="0"/>
                </a:lnTo>
                <a:lnTo>
                  <a:pt x="1623364" y="1752792"/>
                </a:lnTo>
                <a:lnTo>
                  <a:pt x="0" y="1752792"/>
                </a:lnTo>
                <a:lnTo>
                  <a:pt x="0" y="0"/>
                </a:lnTo>
                <a:close/>
              </a:path>
            </a:pathLst>
          </a:custGeom>
          <a:blipFill>
            <a:blip r:embed="rId12"/>
            <a:stretch>
              <a:fillRect l="-112775" r="-99247" b="-62552"/>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523</Words>
  <Application>Microsoft Office PowerPoint</Application>
  <PresentationFormat>Custom</PresentationFormat>
  <Paragraphs>82</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Poppins Medium Bold</vt:lpstr>
      <vt:lpstr>Poppins Bold</vt:lpstr>
      <vt:lpstr>Avenir</vt:lpstr>
      <vt:lpstr>Poppins Medium</vt:lpstr>
      <vt:lpstr>Roboto Condensed Bold</vt:lpstr>
      <vt:lpstr>Calibri</vt:lpstr>
      <vt:lpstr>HK Sentiments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SAB.online</dc:title>
  <dc:creator>DC 9870079884</dc:creator>
  <cp:keywords>DC 9870079884</cp:keywords>
  <cp:lastModifiedBy>admin</cp:lastModifiedBy>
  <cp:revision>4</cp:revision>
  <dcterms:created xsi:type="dcterms:W3CDTF">2006-08-16T00:00:00Z</dcterms:created>
  <dcterms:modified xsi:type="dcterms:W3CDTF">2025-03-26T11:15:15Z</dcterms:modified>
  <dc:identifier>DAGgCH1YugM</dc:identifier>
</cp:coreProperties>
</file>

<file path=docProps/thumbnail.jpeg>
</file>